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omments/comment1.xml" ContentType="application/vnd.openxmlformats-officedocument.presentationml.comment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sldIdLst>
    <p:sldId id="351" r:id="rId2"/>
    <p:sldId id="353" r:id="rId3"/>
    <p:sldId id="352" r:id="rId4"/>
    <p:sldId id="354" r:id="rId5"/>
    <p:sldId id="257" r:id="rId6"/>
    <p:sldId id="355" r:id="rId7"/>
    <p:sldId id="356" r:id="rId8"/>
    <p:sldId id="321" r:id="rId9"/>
    <p:sldId id="357" r:id="rId10"/>
    <p:sldId id="289" r:id="rId11"/>
    <p:sldId id="326" r:id="rId12"/>
    <p:sldId id="363" r:id="rId13"/>
    <p:sldId id="359" r:id="rId14"/>
    <p:sldId id="291" r:id="rId15"/>
    <p:sldId id="318" r:id="rId16"/>
    <p:sldId id="329" r:id="rId17"/>
    <p:sldId id="327" r:id="rId18"/>
    <p:sldId id="325" r:id="rId19"/>
    <p:sldId id="324" r:id="rId20"/>
    <p:sldId id="323" r:id="rId21"/>
    <p:sldId id="362" r:id="rId2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ndsay Elgersma" initials="LE" lastIdx="6" clrIdx="0">
    <p:extLst>
      <p:ext uri="{19B8F6BF-5375-455C-9EA6-DF929625EA0E}">
        <p15:presenceInfo xmlns:p15="http://schemas.microsoft.com/office/powerpoint/2012/main" userId="S::lindsay@elgersmaconsultingcom.onmicrosoft.com::edbf2e0c-64c3-45a2-89a1-0f3e57608278" providerId="AD"/>
      </p:ext>
    </p:extLst>
  </p:cmAuthor>
  <p:cmAuthor id="2" name="Laura Bonikowsky" initials="LNB" lastIdx="5" clrIdx="1">
    <p:extLst>
      <p:ext uri="{19B8F6BF-5375-455C-9EA6-DF929625EA0E}">
        <p15:presenceInfo xmlns:p15="http://schemas.microsoft.com/office/powerpoint/2012/main" userId="Laura Bonikowsky" providerId="None"/>
      </p:ext>
    </p:extLst>
  </p:cmAuthor>
  <p:cmAuthor id="3" name="Brianne Curtis" initials="BC" lastIdx="3" clrIdx="2">
    <p:extLst>
      <p:ext uri="{19B8F6BF-5375-455C-9EA6-DF929625EA0E}">
        <p15:presenceInfo xmlns:p15="http://schemas.microsoft.com/office/powerpoint/2012/main" userId="S::bcurtis@gfo.ca::4d36d49e-32f4-473a-b818-5cd7e50bc43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F0925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5266" autoAdjust="0"/>
    <p:restoredTop sz="68526" autoAdjust="0"/>
  </p:normalViewPr>
  <p:slideViewPr>
    <p:cSldViewPr snapToGrid="0">
      <p:cViewPr varScale="1">
        <p:scale>
          <a:sx n="81" d="100"/>
          <a:sy n="81" d="100"/>
        </p:scale>
        <p:origin x="2856" y="176"/>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61" d="100"/>
          <a:sy n="61" d="100"/>
        </p:scale>
        <p:origin x="3168" y="3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cole Koopstra" userId="a37db97f-7c29-425f-ae8b-a9ede515881a" providerId="ADAL" clId="{C61A1F15-0E3D-CB41-9800-A1F5FA7F2123}"/>
    <pc:docChg chg="modSld">
      <pc:chgData name="Nicole Koopstra" userId="a37db97f-7c29-425f-ae8b-a9ede515881a" providerId="ADAL" clId="{C61A1F15-0E3D-CB41-9800-A1F5FA7F2123}" dt="2024-10-03T18:35:50.225" v="0" actId="404"/>
      <pc:docMkLst>
        <pc:docMk/>
      </pc:docMkLst>
      <pc:sldChg chg="modSp mod">
        <pc:chgData name="Nicole Koopstra" userId="a37db97f-7c29-425f-ae8b-a9ede515881a" providerId="ADAL" clId="{C61A1F15-0E3D-CB41-9800-A1F5FA7F2123}" dt="2024-10-03T18:35:50.225" v="0" actId="404"/>
        <pc:sldMkLst>
          <pc:docMk/>
          <pc:sldMk cId="3889013903" sldId="352"/>
        </pc:sldMkLst>
        <pc:spChg chg="mod">
          <ac:chgData name="Nicole Koopstra" userId="a37db97f-7c29-425f-ae8b-a9ede515881a" providerId="ADAL" clId="{C61A1F15-0E3D-CB41-9800-A1F5FA7F2123}" dt="2024-10-03T18:35:50.225" v="0" actId="404"/>
          <ac:spMkLst>
            <pc:docMk/>
            <pc:sldMk cId="3889013903" sldId="352"/>
            <ac:spMk id="3" creationId="{48BC445F-3D9A-1B39-0ACA-C6723A572BF4}"/>
          </ac:spMkLst>
        </pc:spChg>
      </pc:sld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1" dt="2024-08-13T06:45:46.183" idx="1">
    <p:pos x="5214" y="857"/>
    <p:text/>
    <p:extLst>
      <p:ext uri="{C676402C-5697-4E1C-873F-D02D1690AC5C}">
        <p15:threadingInfo xmlns:p15="http://schemas.microsoft.com/office/powerpoint/2012/main" timeZoneBias="240"/>
      </p:ext>
    </p:extLst>
  </p:cm>
  <p:cm authorId="1" dt="2024-08-13T06:45:49.699" idx="2">
    <p:pos x="5350" y="993"/>
    <p:text/>
    <p:extLst>
      <p:ext uri="{C676402C-5697-4E1C-873F-D02D1690AC5C}">
        <p15:threadingInfo xmlns:p15="http://schemas.microsoft.com/office/powerpoint/2012/main" timeZoneBias="24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1"/>
            <a:ext cx="2971800" cy="458788"/>
          </a:xfrm>
          <a:prstGeom prst="rect">
            <a:avLst/>
          </a:prstGeom>
        </p:spPr>
        <p:txBody>
          <a:bodyPr vert="horz" lIns="91440" tIns="45720" rIns="91440" bIns="45720" rtlCol="0"/>
          <a:lstStyle>
            <a:lvl1pPr algn="r">
              <a:defRPr sz="1200"/>
            </a:lvl1pPr>
          </a:lstStyle>
          <a:p>
            <a:fld id="{4DED018B-63AE-44BB-B311-756F935CE590}" type="datetimeFigureOut">
              <a:rPr lang="en-CA" smtClean="0"/>
              <a:t>2024-10-03</a:t>
            </a:fld>
            <a:endParaRPr lang="en-CA"/>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1152B4D-80B6-452C-A7D7-277FD7B18C08}" type="slidenum">
              <a:rPr lang="en-CA" smtClean="0"/>
              <a:t>‹#›</a:t>
            </a:fld>
            <a:endParaRPr lang="en-CA"/>
          </a:p>
        </p:txBody>
      </p:sp>
    </p:spTree>
    <p:extLst>
      <p:ext uri="{BB962C8B-B14F-4D97-AF65-F5344CB8AC3E}">
        <p14:creationId xmlns:p14="http://schemas.microsoft.com/office/powerpoint/2010/main" val="14703720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youtube.com/watch?v=Pz3XHlbPdXk" TargetMode="External"/><Relationship Id="rId2" Type="http://schemas.openxmlformats.org/officeDocument/2006/relationships/slide" Target="../slides/slide14.xml"/><Relationship Id="rId1" Type="http://schemas.openxmlformats.org/officeDocument/2006/relationships/notesMaster" Target="../notesMasters/notesMaster1.xml"/><Relationship Id="rId4" Type="http://schemas.openxmlformats.org/officeDocument/2006/relationships/hyperlink" Target="https://www.youtube.com/watch?v=noLu_xwfgXY" TargetMode="Externa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1</a:t>
            </a:fld>
            <a:endParaRPr lang="en-CA" dirty="0"/>
          </a:p>
        </p:txBody>
      </p:sp>
    </p:spTree>
    <p:extLst>
      <p:ext uri="{BB962C8B-B14F-4D97-AF65-F5344CB8AC3E}">
        <p14:creationId xmlns:p14="http://schemas.microsoft.com/office/powerpoint/2010/main" val="37247360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latin typeface="+mn-lt"/>
              </a:rPr>
              <a:t>Farm Machinery - Ask</a:t>
            </a:r>
          </a:p>
          <a:p>
            <a:pPr marL="171450" indent="-171450">
              <a:lnSpc>
                <a:spcPct val="125000"/>
              </a:lnSpc>
              <a:spcBef>
                <a:spcPts val="2400"/>
              </a:spcBef>
              <a:buFont typeface="Arial" panose="020B0604020202020204" pitchFamily="34" charset="0"/>
              <a:buChar char="•"/>
            </a:pPr>
            <a:r>
              <a:rPr lang="en-US" sz="1200" dirty="0"/>
              <a:t>Explain: we will use the engineering design process to design our own planting machine. Our goal is to overcome challenges faced by farmers.</a:t>
            </a:r>
          </a:p>
          <a:p>
            <a:pPr marL="171450" indent="-171450">
              <a:lnSpc>
                <a:spcPct val="125000"/>
              </a:lnSpc>
              <a:spcBef>
                <a:spcPts val="2400"/>
              </a:spcBef>
              <a:buFont typeface="Arial" panose="020B0604020202020204" pitchFamily="34" charset="0"/>
              <a:buChar char="•"/>
            </a:pPr>
            <a:r>
              <a:rPr lang="en-US" sz="1200" dirty="0"/>
              <a:t>Ask students to remember some of the challenges farmers face that we learned about in previous stages (e.g., soil compaction, keeping nutrients in the soil, erosion).</a:t>
            </a:r>
          </a:p>
        </p:txBody>
      </p:sp>
      <p:sp>
        <p:nvSpPr>
          <p:cNvPr id="4" name="Slide Number Placeholder 3"/>
          <p:cNvSpPr>
            <a:spLocks noGrp="1"/>
          </p:cNvSpPr>
          <p:nvPr>
            <p:ph type="sldNum" sz="quarter" idx="5"/>
          </p:nvPr>
        </p:nvSpPr>
        <p:spPr/>
        <p:txBody>
          <a:bodyPr/>
          <a:lstStyle/>
          <a:p>
            <a:fld id="{A1152B4D-80B6-452C-A7D7-277FD7B18C08}" type="slidenum">
              <a:rPr lang="en-CA" smtClean="0"/>
              <a:t>10</a:t>
            </a:fld>
            <a:endParaRPr lang="en-CA"/>
          </a:p>
        </p:txBody>
      </p:sp>
    </p:spTree>
    <p:extLst>
      <p:ext uri="{BB962C8B-B14F-4D97-AF65-F5344CB8AC3E}">
        <p14:creationId xmlns:p14="http://schemas.microsoft.com/office/powerpoint/2010/main" val="17395605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rPr>
              <a:t>Research</a:t>
            </a:r>
          </a:p>
          <a:p>
            <a:pPr marL="171450" indent="-171450">
              <a:spcBef>
                <a:spcPts val="2400"/>
              </a:spcBef>
              <a:buFont typeface="Arial" panose="020B0604020202020204" pitchFamily="34" charset="0"/>
              <a:buChar char="•"/>
            </a:pPr>
            <a:r>
              <a:rPr lang="en-US" dirty="0"/>
              <a:t>Allocate one piece of farming machinery to each business group and ask them to research what it does, how it works, and some of its advantages and disadvantages. For example, you could use a cultivator, a seed drill, a crop sprayer, and a combine harvester.</a:t>
            </a:r>
          </a:p>
          <a:p>
            <a:pPr marL="171450" indent="-171450">
              <a:spcBef>
                <a:spcPts val="2400"/>
              </a:spcBef>
              <a:buFont typeface="Arial" panose="020B0604020202020204" pitchFamily="34" charset="0"/>
              <a:buChar char="•"/>
            </a:pPr>
            <a:r>
              <a:rPr lang="en-US" dirty="0"/>
              <a:t>Ask students to make their notes on the Farm Machines Note-Making Template and then present their findings to the class. </a:t>
            </a:r>
          </a:p>
          <a:p>
            <a:pPr marL="171450" indent="-171450">
              <a:spcBef>
                <a:spcPts val="2400"/>
              </a:spcBef>
              <a:buFont typeface="Arial" panose="020B0604020202020204" pitchFamily="34" charset="0"/>
              <a:buChar char="•"/>
            </a:pPr>
            <a:r>
              <a:rPr lang="en-US" dirty="0"/>
              <a:t>The next three slides introduce machinery students could research. </a:t>
            </a:r>
          </a:p>
        </p:txBody>
      </p:sp>
      <p:sp>
        <p:nvSpPr>
          <p:cNvPr id="4" name="Slide Number Placeholder 3"/>
          <p:cNvSpPr>
            <a:spLocks noGrp="1"/>
          </p:cNvSpPr>
          <p:nvPr>
            <p:ph type="sldNum" sz="quarter" idx="5"/>
          </p:nvPr>
        </p:nvSpPr>
        <p:spPr/>
        <p:txBody>
          <a:bodyPr/>
          <a:lstStyle/>
          <a:p>
            <a:fld id="{A1152B4D-80B6-452C-A7D7-277FD7B18C08}" type="slidenum">
              <a:rPr lang="en-CA" smtClean="0"/>
              <a:t>11</a:t>
            </a:fld>
            <a:endParaRPr lang="en-CA"/>
          </a:p>
        </p:txBody>
      </p:sp>
    </p:spTree>
    <p:extLst>
      <p:ext uri="{BB962C8B-B14F-4D97-AF65-F5344CB8AC3E}">
        <p14:creationId xmlns:p14="http://schemas.microsoft.com/office/powerpoint/2010/main" val="28499352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rPr>
              <a:t>Cultivator/Tillage Machine</a:t>
            </a:r>
          </a:p>
          <a:p>
            <a:pPr marL="171450" indent="-171450">
              <a:spcBef>
                <a:spcPts val="2400"/>
              </a:spcBef>
              <a:buFont typeface="Arial" panose="020B0604020202020204" pitchFamily="34" charset="0"/>
              <a:buChar char="•"/>
            </a:pPr>
            <a:r>
              <a:rPr lang="en-US" sz="1800" dirty="0">
                <a:latin typeface="Adobe Clean DC"/>
              </a:rPr>
              <a:t>Watch the video to learn how a cultivator works: Choosing the right cultivator on your farm https://www.youtube.com/watch?v=7f4GEeqKyik  </a:t>
            </a:r>
          </a:p>
          <a:p>
            <a:r>
              <a:rPr lang="en-CA" sz="1800" dirty="0">
                <a:latin typeface="Adobe Clean DC"/>
              </a:rPr>
              <a:t> </a:t>
            </a:r>
          </a:p>
          <a:p>
            <a:r>
              <a:rPr lang="en-US" sz="1800" dirty="0">
                <a:latin typeface="Adobe Clean DC"/>
              </a:rPr>
              <a:t>Ask students to make their notes on the Farm Machine Note-Making template and then present their findings to the class. </a:t>
            </a:r>
          </a:p>
          <a:p>
            <a:pPr marL="171450" indent="-171450">
              <a:spcBef>
                <a:spcPts val="2400"/>
              </a:spcBef>
              <a:buFont typeface="Arial" panose="020B0604020202020204" pitchFamily="34" charset="0"/>
              <a:buChar char="•"/>
            </a:pPr>
            <a:endParaRPr lang="en-US" sz="1800" dirty="0"/>
          </a:p>
          <a:p>
            <a:pPr marL="171450" indent="-171450">
              <a:spcBef>
                <a:spcPts val="2400"/>
              </a:spcBef>
              <a:buFont typeface="Arial" panose="020B0604020202020204" pitchFamily="34" charset="0"/>
              <a:buChar char="•"/>
            </a:pPr>
            <a:endParaRPr lang="en-US" sz="1800" b="1" dirty="0"/>
          </a:p>
          <a:p>
            <a:pPr>
              <a:spcAft>
                <a:spcPts val="800"/>
              </a:spcAft>
            </a:pPr>
            <a:r>
              <a:rPr lang="en-CA" sz="1800" dirty="0">
                <a:effectLst/>
                <a:latin typeface="Calibri" panose="020F0502020204030204" pitchFamily="34" charset="0"/>
                <a:ea typeface="Calibri" panose="020F0502020204030204" pitchFamily="34" charset="0"/>
              </a:rPr>
              <a:t> </a:t>
            </a:r>
          </a:p>
        </p:txBody>
      </p:sp>
      <p:sp>
        <p:nvSpPr>
          <p:cNvPr id="4" name="Slide Number Placeholder 3"/>
          <p:cNvSpPr>
            <a:spLocks noGrp="1"/>
          </p:cNvSpPr>
          <p:nvPr>
            <p:ph type="sldNum" sz="quarter" idx="5"/>
          </p:nvPr>
        </p:nvSpPr>
        <p:spPr/>
        <p:txBody>
          <a:bodyPr/>
          <a:lstStyle/>
          <a:p>
            <a:fld id="{A1152B4D-80B6-452C-A7D7-277FD7B18C08}" type="slidenum">
              <a:rPr lang="en-CA" smtClean="0"/>
              <a:t>12</a:t>
            </a:fld>
            <a:endParaRPr lang="en-CA"/>
          </a:p>
        </p:txBody>
      </p:sp>
    </p:spTree>
    <p:extLst>
      <p:ext uri="{BB962C8B-B14F-4D97-AF65-F5344CB8AC3E}">
        <p14:creationId xmlns:p14="http://schemas.microsoft.com/office/powerpoint/2010/main" val="21868153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rPr>
              <a:t>Seed Drill </a:t>
            </a:r>
          </a:p>
          <a:p>
            <a:pPr marL="171450" indent="-171450">
              <a:spcBef>
                <a:spcPts val="2400"/>
              </a:spcBef>
              <a:buFont typeface="Arial" panose="020B0604020202020204" pitchFamily="34" charset="0"/>
              <a:buChar char="•"/>
            </a:pPr>
            <a:r>
              <a:rPr lang="en-US" sz="1800" dirty="0"/>
              <a:t>Watch the video to explain how a seed drill works: How Do You Plant Ontario Grains? </a:t>
            </a:r>
            <a:r>
              <a:rPr lang="en-US" sz="1800" b="1" dirty="0"/>
              <a:t>https://www.youtube.com/watch?v=0ML0x7Cehn8</a:t>
            </a:r>
          </a:p>
          <a:p>
            <a:pPr marL="171450" marR="0" lvl="0" indent="-171450" algn="l" defTabSz="914400" rtl="0" eaLnBrk="1" fontAlgn="auto" latinLnBrk="0" hangingPunct="1">
              <a:lnSpc>
                <a:spcPct val="100000"/>
              </a:lnSpc>
              <a:spcBef>
                <a:spcPts val="2400"/>
              </a:spcBef>
              <a:spcAft>
                <a:spcPts val="0"/>
              </a:spcAft>
              <a:buClrTx/>
              <a:buSzTx/>
              <a:buFont typeface="Arial" panose="020B0604020202020204" pitchFamily="34" charset="0"/>
              <a:buChar char="•"/>
              <a:tabLst/>
              <a:defRPr/>
            </a:pPr>
            <a:r>
              <a:rPr lang="en-US" sz="1800" dirty="0"/>
              <a:t>Ask students to make their notes on the Farm Machines Note-Making Template and then present their findings to the class. </a:t>
            </a:r>
          </a:p>
          <a:p>
            <a:pPr marL="171450" indent="-171450">
              <a:spcBef>
                <a:spcPts val="2400"/>
              </a:spcBef>
              <a:buFont typeface="Arial" panose="020B0604020202020204" pitchFamily="34" charset="0"/>
              <a:buChar char="•"/>
            </a:pPr>
            <a:endParaRPr lang="en-US" sz="1800" b="1" dirty="0"/>
          </a:p>
          <a:p>
            <a:pPr>
              <a:spcAft>
                <a:spcPts val="800"/>
              </a:spcAft>
            </a:pPr>
            <a:r>
              <a:rPr lang="en-CA" sz="1800" dirty="0">
                <a:effectLst/>
                <a:latin typeface="Calibri" panose="020F0502020204030204" pitchFamily="34" charset="0"/>
                <a:ea typeface="Calibri" panose="020F0502020204030204" pitchFamily="34" charset="0"/>
              </a:rPr>
              <a:t> </a:t>
            </a:r>
          </a:p>
        </p:txBody>
      </p:sp>
      <p:sp>
        <p:nvSpPr>
          <p:cNvPr id="4" name="Slide Number Placeholder 3"/>
          <p:cNvSpPr>
            <a:spLocks noGrp="1"/>
          </p:cNvSpPr>
          <p:nvPr>
            <p:ph type="sldNum" sz="quarter" idx="5"/>
          </p:nvPr>
        </p:nvSpPr>
        <p:spPr/>
        <p:txBody>
          <a:bodyPr/>
          <a:lstStyle/>
          <a:p>
            <a:fld id="{A1152B4D-80B6-452C-A7D7-277FD7B18C08}" type="slidenum">
              <a:rPr lang="en-CA" smtClean="0"/>
              <a:t>13</a:t>
            </a:fld>
            <a:endParaRPr lang="en-CA"/>
          </a:p>
        </p:txBody>
      </p:sp>
    </p:spTree>
    <p:extLst>
      <p:ext uri="{BB962C8B-B14F-4D97-AF65-F5344CB8AC3E}">
        <p14:creationId xmlns:p14="http://schemas.microsoft.com/office/powerpoint/2010/main" val="18782477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rPr>
              <a:t>Crop Sprayer</a:t>
            </a:r>
          </a:p>
          <a:p>
            <a:pPr marL="342900" lvl="0" indent="-342900">
              <a:lnSpc>
                <a:spcPct val="106000"/>
              </a:lnSpc>
              <a:buFont typeface="Arial" panose="020B0604020202020204" pitchFamily="34" charset="0"/>
              <a:buChar char="•"/>
              <a:tabLst>
                <a:tab pos="295910" algn="l"/>
              </a:tabLst>
            </a:pPr>
            <a:r>
              <a:rPr lang="en-US" sz="1800"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Watch these short videos to learn how a crop sprayer works.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295910">
              <a:lnSpc>
                <a:spcPct val="106000"/>
              </a:lnSpc>
              <a:tabLst>
                <a:tab pos="295910" algn="l"/>
              </a:tabLst>
            </a:pPr>
            <a:r>
              <a:rPr lang="en-CA" sz="1800" u="sng" dirty="0">
                <a:solidFill>
                  <a:srgbClr val="0563C1"/>
                </a:solidFill>
                <a:effectLst/>
                <a:latin typeface="Century Gothic" panose="020B0502020202020204" pitchFamily="34" charset="0"/>
                <a:ea typeface="Calibri" panose="020F0502020204030204" pitchFamily="34" charset="0"/>
                <a:cs typeface="Times New Roman" panose="02020603050405020304" pitchFamily="18" charset="0"/>
                <a:hlinkClick r:id="rId3"/>
              </a:rPr>
              <a:t>https://www.youtube.com/watch?v=Pz3XHlbPdXk</a:t>
            </a:r>
            <a:r>
              <a:rPr lang="en-CA" sz="1800" dirty="0">
                <a:effectLst/>
                <a:latin typeface="Calibri" panose="020F0502020204030204" pitchFamily="34" charset="0"/>
                <a:ea typeface="Calibri" panose="020F0502020204030204" pitchFamily="34" charset="0"/>
                <a:cs typeface="Calibri" panose="020F0502020204030204" pitchFamily="34" charset="0"/>
              </a:rPr>
              <a: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295910">
              <a:lnSpc>
                <a:spcPct val="106000"/>
              </a:lnSpc>
              <a:tabLst>
                <a:tab pos="295910" algn="l"/>
              </a:tabLst>
            </a:pPr>
            <a:r>
              <a:rPr lang="en-CA" sz="1800" u="sng"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hlinkClick r:id="rId4"/>
              </a:rPr>
              <a:t>https://www.youtube.com/watch?v=noLu_xwfgXY</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800"/>
              </a:spcAft>
            </a:pPr>
            <a:r>
              <a:rPr lang="en-CA" sz="1800" dirty="0">
                <a:effectLst/>
                <a:latin typeface="Calibri" panose="020F0502020204030204" pitchFamily="34" charset="0"/>
                <a:ea typeface="Calibri" panose="020F0502020204030204" pitchFamily="34" charset="0"/>
              </a:rPr>
              <a:t> </a:t>
            </a:r>
          </a:p>
        </p:txBody>
      </p:sp>
      <p:sp>
        <p:nvSpPr>
          <p:cNvPr id="4" name="Slide Number Placeholder 3"/>
          <p:cNvSpPr>
            <a:spLocks noGrp="1"/>
          </p:cNvSpPr>
          <p:nvPr>
            <p:ph type="sldNum" sz="quarter" idx="5"/>
          </p:nvPr>
        </p:nvSpPr>
        <p:spPr/>
        <p:txBody>
          <a:bodyPr/>
          <a:lstStyle/>
          <a:p>
            <a:fld id="{A1152B4D-80B6-452C-A7D7-277FD7B18C08}" type="slidenum">
              <a:rPr lang="en-CA" smtClean="0"/>
              <a:t>14</a:t>
            </a:fld>
            <a:endParaRPr lang="en-CA"/>
          </a:p>
        </p:txBody>
      </p:sp>
    </p:spTree>
    <p:extLst>
      <p:ext uri="{BB962C8B-B14F-4D97-AF65-F5344CB8AC3E}">
        <p14:creationId xmlns:p14="http://schemas.microsoft.com/office/powerpoint/2010/main" val="21455469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rPr>
              <a:t>Combine Harvester</a:t>
            </a:r>
          </a:p>
          <a:p>
            <a:pPr marL="171450" indent="-171450">
              <a:spcBef>
                <a:spcPts val="2400"/>
              </a:spcBef>
              <a:buFont typeface="Arial" panose="020B0604020202020204" pitchFamily="34" charset="0"/>
              <a:buChar char="•"/>
            </a:pPr>
            <a:r>
              <a:rPr lang="en-US" dirty="0"/>
              <a:t>Watch this video for a thorough explanation of how a modern combine works (the video is 6:46 long). https://www.youtube.com/watch?v=w9u0aYIkjKQ </a:t>
            </a:r>
          </a:p>
          <a:p>
            <a:pPr marL="171450" indent="-171450">
              <a:spcBef>
                <a:spcPts val="2400"/>
              </a:spcBef>
              <a:buFont typeface="Arial" panose="020B0604020202020204" pitchFamily="34" charset="0"/>
              <a:buChar char="•"/>
            </a:pPr>
            <a:r>
              <a:rPr lang="en-US" dirty="0"/>
              <a:t>Ask students to make their notes on the Farm Machines Note-Making Template and then present their findings to the class. </a:t>
            </a:r>
          </a:p>
        </p:txBody>
      </p:sp>
      <p:sp>
        <p:nvSpPr>
          <p:cNvPr id="4" name="Slide Number Placeholder 3"/>
          <p:cNvSpPr>
            <a:spLocks noGrp="1"/>
          </p:cNvSpPr>
          <p:nvPr>
            <p:ph type="sldNum" sz="quarter" idx="5"/>
          </p:nvPr>
        </p:nvSpPr>
        <p:spPr/>
        <p:txBody>
          <a:bodyPr/>
          <a:lstStyle/>
          <a:p>
            <a:fld id="{A1152B4D-80B6-452C-A7D7-277FD7B18C08}" type="slidenum">
              <a:rPr lang="en-CA" smtClean="0"/>
              <a:t>15</a:t>
            </a:fld>
            <a:endParaRPr lang="en-CA"/>
          </a:p>
        </p:txBody>
      </p:sp>
    </p:spTree>
    <p:extLst>
      <p:ext uri="{BB962C8B-B14F-4D97-AF65-F5344CB8AC3E}">
        <p14:creationId xmlns:p14="http://schemas.microsoft.com/office/powerpoint/2010/main" val="36789850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b="1" dirty="0">
                <a:solidFill>
                  <a:schemeClr val="tx1"/>
                </a:solidFill>
              </a:rPr>
              <a:t>Imagine</a:t>
            </a:r>
          </a:p>
          <a:p>
            <a:pPr marL="171450" indent="-171450">
              <a:lnSpc>
                <a:spcPct val="125000"/>
              </a:lnSpc>
              <a:spcBef>
                <a:spcPts val="2400"/>
              </a:spcBef>
              <a:buFont typeface="Arial" panose="020B0604020202020204" pitchFamily="34" charset="0"/>
              <a:buChar char="•"/>
            </a:pPr>
            <a:r>
              <a:rPr lang="en-US" sz="1200" dirty="0"/>
              <a:t>Explore the role of technology on farms.   </a:t>
            </a:r>
          </a:p>
          <a:p>
            <a:pPr marL="171450" indent="-171450">
              <a:lnSpc>
                <a:spcPct val="125000"/>
              </a:lnSpc>
              <a:spcBef>
                <a:spcPts val="2400"/>
              </a:spcBef>
              <a:buFont typeface="Arial" panose="020B0604020202020204" pitchFamily="34" charset="0"/>
              <a:buChar char="•"/>
            </a:pPr>
            <a:r>
              <a:rPr lang="en-US" sz="1200" dirty="0"/>
              <a:t>This video, The Future of Farming Robots, shows how farming technology can use AI mapping, GPS, and robots within the natural environment. Robots can help make farming more efficient, environmentally friendly, and productive.  </a:t>
            </a:r>
            <a:r>
              <a:rPr lang="en-US" sz="1200" b="1" dirty="0"/>
              <a:t>https://www.youtube.com/watch?v=uD4mJCgsmdM </a:t>
            </a:r>
          </a:p>
        </p:txBody>
      </p:sp>
      <p:sp>
        <p:nvSpPr>
          <p:cNvPr id="4" name="Slide Number Placeholder 3"/>
          <p:cNvSpPr>
            <a:spLocks noGrp="1"/>
          </p:cNvSpPr>
          <p:nvPr>
            <p:ph type="sldNum" sz="quarter" idx="5"/>
          </p:nvPr>
        </p:nvSpPr>
        <p:spPr/>
        <p:txBody>
          <a:bodyPr/>
          <a:lstStyle/>
          <a:p>
            <a:fld id="{A1152B4D-80B6-452C-A7D7-277FD7B18C08}" type="slidenum">
              <a:rPr lang="en-CA" smtClean="0"/>
              <a:t>16</a:t>
            </a:fld>
            <a:endParaRPr lang="en-CA"/>
          </a:p>
        </p:txBody>
      </p:sp>
    </p:spTree>
    <p:extLst>
      <p:ext uri="{BB962C8B-B14F-4D97-AF65-F5344CB8AC3E}">
        <p14:creationId xmlns:p14="http://schemas.microsoft.com/office/powerpoint/2010/main" val="20748855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b="1" dirty="0">
                <a:solidFill>
                  <a:schemeClr val="tx1"/>
                </a:solidFill>
              </a:rPr>
              <a:t>Plan</a:t>
            </a:r>
          </a:p>
          <a:p>
            <a:pPr marL="171450" indent="-171450">
              <a:buFont typeface="Arial" panose="020B0604020202020204" pitchFamily="34" charset="0"/>
              <a:buChar char="•"/>
            </a:pPr>
            <a:r>
              <a:rPr lang="en-US" dirty="0"/>
              <a:t>Ask students to start planning their farming machine designs by thinking about how it works, referring to their notes, and creating a labelled sketch.</a:t>
            </a:r>
          </a:p>
          <a:p>
            <a:pPr marL="171450" indent="-171450">
              <a:buFont typeface="Arial" panose="020B0604020202020204" pitchFamily="34" charset="0"/>
              <a:buChar char="•"/>
            </a:pPr>
            <a:r>
              <a:rPr lang="en-US" dirty="0"/>
              <a:t>To simplify this activity, you could use this example as a starting point: </a:t>
            </a:r>
            <a:r>
              <a:rPr lang="en-US" b="1" dirty="0"/>
              <a:t>https://www.curiositymachine.org/challenges/121/</a:t>
            </a:r>
          </a:p>
          <a:p>
            <a:pPr marL="171450" indent="-171450">
              <a:buFont typeface="Arial" panose="020B0604020202020204" pitchFamily="34" charset="0"/>
              <a:buChar char="•"/>
            </a:pPr>
            <a:r>
              <a:rPr lang="en-US" dirty="0"/>
              <a:t>If you opt to use the tutorial in the video, which shows a plan for a seed planter that drops one seed at a time, the activity could be to think about how to adapt and improve the tutorial’s planter using what they have learned. For example, real seed drills plant hundreds of seeds at a time. How could students modify the seed planter to plant a larger area of the field at a time, so the farmer could plant a field of grains faster?</a:t>
            </a:r>
          </a:p>
        </p:txBody>
      </p:sp>
      <p:sp>
        <p:nvSpPr>
          <p:cNvPr id="4" name="Slide Number Placeholder 3"/>
          <p:cNvSpPr>
            <a:spLocks noGrp="1"/>
          </p:cNvSpPr>
          <p:nvPr>
            <p:ph type="sldNum" sz="quarter" idx="5"/>
          </p:nvPr>
        </p:nvSpPr>
        <p:spPr/>
        <p:txBody>
          <a:bodyPr/>
          <a:lstStyle/>
          <a:p>
            <a:fld id="{A1152B4D-80B6-452C-A7D7-277FD7B18C08}" type="slidenum">
              <a:rPr lang="en-CA" smtClean="0"/>
              <a:t>17</a:t>
            </a:fld>
            <a:endParaRPr lang="en-CA"/>
          </a:p>
        </p:txBody>
      </p:sp>
    </p:spTree>
    <p:extLst>
      <p:ext uri="{BB962C8B-B14F-4D97-AF65-F5344CB8AC3E}">
        <p14:creationId xmlns:p14="http://schemas.microsoft.com/office/powerpoint/2010/main" val="22616126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rPr>
              <a:t>Create</a:t>
            </a:r>
          </a:p>
          <a:p>
            <a:pPr marL="171450" indent="-171450">
              <a:lnSpc>
                <a:spcPct val="125000"/>
              </a:lnSpc>
              <a:spcBef>
                <a:spcPts val="2400"/>
              </a:spcBef>
              <a:buFont typeface="Arial" panose="020B0604020202020204" pitchFamily="34" charset="0"/>
              <a:buChar char="•"/>
            </a:pPr>
            <a:r>
              <a:rPr lang="en-US" sz="1200" dirty="0"/>
              <a:t>Working in groups, ask students to build their farming machine using recycled materials. This could be a homework task if you are short of time.</a:t>
            </a:r>
            <a:endParaRPr lang="en-CA" dirty="0">
              <a:solidFill>
                <a:schemeClr val="tx1"/>
              </a:solidFill>
            </a:endParaRPr>
          </a:p>
        </p:txBody>
      </p:sp>
      <p:sp>
        <p:nvSpPr>
          <p:cNvPr id="4" name="Slide Number Placeholder 3"/>
          <p:cNvSpPr>
            <a:spLocks noGrp="1"/>
          </p:cNvSpPr>
          <p:nvPr>
            <p:ph type="sldNum" sz="quarter" idx="5"/>
          </p:nvPr>
        </p:nvSpPr>
        <p:spPr/>
        <p:txBody>
          <a:bodyPr/>
          <a:lstStyle/>
          <a:p>
            <a:fld id="{A1152B4D-80B6-452C-A7D7-277FD7B18C08}" type="slidenum">
              <a:rPr lang="en-CA" smtClean="0"/>
              <a:t>18</a:t>
            </a:fld>
            <a:endParaRPr lang="en-CA"/>
          </a:p>
        </p:txBody>
      </p:sp>
    </p:spTree>
    <p:extLst>
      <p:ext uri="{BB962C8B-B14F-4D97-AF65-F5344CB8AC3E}">
        <p14:creationId xmlns:p14="http://schemas.microsoft.com/office/powerpoint/2010/main" val="15483196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rPr>
              <a:t>Test and Improve</a:t>
            </a:r>
          </a:p>
          <a:p>
            <a:pPr marL="342900" indent="-342900">
              <a:lnSpc>
                <a:spcPct val="125000"/>
              </a:lnSpc>
              <a:spcBef>
                <a:spcPts val="2400"/>
              </a:spcBef>
              <a:buFont typeface="Arial" panose="020B0604020202020204" pitchFamily="34" charset="0"/>
              <a:buChar char="•"/>
            </a:pPr>
            <a:r>
              <a:rPr lang="en-US" sz="1200" dirty="0">
                <a:solidFill>
                  <a:srgbClr val="FF6600"/>
                </a:solidFill>
              </a:rPr>
              <a:t>Give the students an opportunity to test their prototype and make adjustments to it.</a:t>
            </a:r>
          </a:p>
          <a:p>
            <a:pPr marL="342900" indent="-342900">
              <a:lnSpc>
                <a:spcPct val="125000"/>
              </a:lnSpc>
              <a:spcBef>
                <a:spcPts val="2400"/>
              </a:spcBef>
              <a:buFont typeface="Arial" panose="020B0604020202020204" pitchFamily="34" charset="0"/>
              <a:buChar char="•"/>
            </a:pPr>
            <a:r>
              <a:rPr lang="en-US" sz="1200" dirty="0">
                <a:solidFill>
                  <a:srgbClr val="FF6600"/>
                </a:solidFill>
              </a:rPr>
              <a:t>Using the evaluation template, ask students to evaluate what has gone well with their machine design and what they would like to improve.</a:t>
            </a:r>
            <a:endParaRPr lang="en-CA" sz="1200" dirty="0">
              <a:solidFill>
                <a:schemeClr val="tx1"/>
              </a:solidFill>
            </a:endParaRPr>
          </a:p>
        </p:txBody>
      </p:sp>
      <p:sp>
        <p:nvSpPr>
          <p:cNvPr id="4" name="Slide Number Placeholder 3"/>
          <p:cNvSpPr>
            <a:spLocks noGrp="1"/>
          </p:cNvSpPr>
          <p:nvPr>
            <p:ph type="sldNum" sz="quarter" idx="5"/>
          </p:nvPr>
        </p:nvSpPr>
        <p:spPr/>
        <p:txBody>
          <a:bodyPr/>
          <a:lstStyle/>
          <a:p>
            <a:fld id="{A1152B4D-80B6-452C-A7D7-277FD7B18C08}" type="slidenum">
              <a:rPr lang="en-CA" smtClean="0"/>
              <a:t>19</a:t>
            </a:fld>
            <a:endParaRPr lang="en-CA"/>
          </a:p>
        </p:txBody>
      </p:sp>
    </p:spTree>
    <p:extLst>
      <p:ext uri="{BB962C8B-B14F-4D97-AF65-F5344CB8AC3E}">
        <p14:creationId xmlns:p14="http://schemas.microsoft.com/office/powerpoint/2010/main" val="1416757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2</a:t>
            </a:fld>
            <a:endParaRPr lang="en-CA"/>
          </a:p>
        </p:txBody>
      </p:sp>
    </p:spTree>
    <p:extLst>
      <p:ext uri="{BB962C8B-B14F-4D97-AF65-F5344CB8AC3E}">
        <p14:creationId xmlns:p14="http://schemas.microsoft.com/office/powerpoint/2010/main" val="34478456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rPr>
              <a:t>Share</a:t>
            </a:r>
          </a:p>
          <a:p>
            <a:pPr marL="342900" indent="-342900">
              <a:lnSpc>
                <a:spcPct val="125000"/>
              </a:lnSpc>
              <a:spcBef>
                <a:spcPts val="2400"/>
              </a:spcBef>
              <a:buFont typeface="Arial" panose="020B0604020202020204" pitchFamily="34" charset="0"/>
              <a:buChar char="•"/>
            </a:pPr>
            <a:r>
              <a:rPr lang="en-US" sz="1200" dirty="0"/>
              <a:t>Ask groups to present their designs to the class and explain the farming challenge they are solving.</a:t>
            </a:r>
          </a:p>
        </p:txBody>
      </p:sp>
      <p:sp>
        <p:nvSpPr>
          <p:cNvPr id="4" name="Slide Number Placeholder 3"/>
          <p:cNvSpPr>
            <a:spLocks noGrp="1"/>
          </p:cNvSpPr>
          <p:nvPr>
            <p:ph type="sldNum" sz="quarter" idx="5"/>
          </p:nvPr>
        </p:nvSpPr>
        <p:spPr/>
        <p:txBody>
          <a:bodyPr/>
          <a:lstStyle/>
          <a:p>
            <a:fld id="{A1152B4D-80B6-452C-A7D7-277FD7B18C08}" type="slidenum">
              <a:rPr lang="en-CA" smtClean="0"/>
              <a:t>20</a:t>
            </a:fld>
            <a:endParaRPr lang="en-CA"/>
          </a:p>
        </p:txBody>
      </p:sp>
    </p:spTree>
    <p:extLst>
      <p:ext uri="{BB962C8B-B14F-4D97-AF65-F5344CB8AC3E}">
        <p14:creationId xmlns:p14="http://schemas.microsoft.com/office/powerpoint/2010/main" val="19841549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21</a:t>
            </a:fld>
            <a:endParaRPr lang="en-CA"/>
          </a:p>
        </p:txBody>
      </p:sp>
    </p:spTree>
    <p:extLst>
      <p:ext uri="{BB962C8B-B14F-4D97-AF65-F5344CB8AC3E}">
        <p14:creationId xmlns:p14="http://schemas.microsoft.com/office/powerpoint/2010/main" val="11176158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solidFill>
                  <a:srgbClr val="000000"/>
                </a:solidFill>
                <a:effectLst/>
                <a:latin typeface="Helvetica" pitchFamily="2" charset="0"/>
              </a:rPr>
              <a:t>Science &amp; Technology Curriculum </a:t>
            </a:r>
          </a:p>
          <a:p>
            <a:r>
              <a:rPr lang="en-CA" dirty="0">
                <a:solidFill>
                  <a:srgbClr val="000000"/>
                </a:solidFill>
                <a:effectLst/>
                <a:latin typeface="Helvetica" pitchFamily="2" charset="0"/>
              </a:rPr>
              <a:t>Strand A STEM Skills</a:t>
            </a:r>
          </a:p>
          <a:p>
            <a:r>
              <a:rPr lang="en-CA" b="1" dirty="0">
                <a:solidFill>
                  <a:srgbClr val="000000"/>
                </a:solidFill>
                <a:effectLst/>
                <a:latin typeface="Helvetica" pitchFamily="2" charset="0"/>
              </a:rPr>
              <a:t>A1.3</a:t>
            </a:r>
            <a:r>
              <a:rPr lang="en-CA" dirty="0">
                <a:solidFill>
                  <a:srgbClr val="000000"/>
                </a:solidFill>
                <a:effectLst/>
                <a:latin typeface="Helvetica" pitchFamily="2" charset="0"/>
              </a:rPr>
              <a:t> Use an engineering design process and associated skills to design, build, and test devices, models, structures, and/or systems </a:t>
            </a:r>
          </a:p>
          <a:p>
            <a:r>
              <a:rPr lang="en-CA" b="1" dirty="0">
                <a:solidFill>
                  <a:srgbClr val="000000"/>
                </a:solidFill>
                <a:effectLst/>
                <a:latin typeface="Helvetica" pitchFamily="2" charset="0"/>
              </a:rPr>
              <a:t>A1.5</a:t>
            </a:r>
            <a:r>
              <a:rPr lang="en-CA" dirty="0">
                <a:solidFill>
                  <a:srgbClr val="000000"/>
                </a:solidFill>
                <a:effectLst/>
                <a:latin typeface="Helvetica" pitchFamily="2" charset="0"/>
              </a:rPr>
              <a:t> Communicate their findings, using science and technology vocabulary and formats that are appropriate for specific audiences and purposes</a:t>
            </a:r>
          </a:p>
          <a:p>
            <a:r>
              <a:rPr lang="en-CA" b="1" dirty="0">
                <a:solidFill>
                  <a:srgbClr val="000000"/>
                </a:solidFill>
                <a:effectLst/>
                <a:latin typeface="Helvetica" pitchFamily="2" charset="0"/>
              </a:rPr>
              <a:t>A3.1</a:t>
            </a:r>
            <a:r>
              <a:rPr lang="en-CA" dirty="0">
                <a:solidFill>
                  <a:srgbClr val="000000"/>
                </a:solidFill>
                <a:effectLst/>
                <a:latin typeface="Helvetica" pitchFamily="2" charset="0"/>
              </a:rPr>
              <a:t> Describe practical applications of science and technology concepts in their home and community, and how these applications address real-world problems</a:t>
            </a:r>
          </a:p>
          <a:p>
            <a:r>
              <a:rPr lang="en-CA" b="1" dirty="0">
                <a:solidFill>
                  <a:srgbClr val="000000"/>
                </a:solidFill>
                <a:effectLst/>
                <a:latin typeface="Helvetica" pitchFamily="2" charset="0"/>
              </a:rPr>
              <a:t>A3.2</a:t>
            </a:r>
            <a:r>
              <a:rPr lang="en-CA" dirty="0">
                <a:solidFill>
                  <a:srgbClr val="000000"/>
                </a:solidFill>
                <a:effectLst/>
                <a:latin typeface="Helvetica" pitchFamily="2" charset="0"/>
              </a:rPr>
              <a:t> Investigate how science and technology can be used with other subject areas to address real-world problems</a:t>
            </a:r>
          </a:p>
          <a:p>
            <a:r>
              <a:rPr lang="en-CA" b="1" dirty="0">
                <a:solidFill>
                  <a:srgbClr val="000000"/>
                </a:solidFill>
                <a:effectLst/>
                <a:latin typeface="Helvetica" pitchFamily="2" charset="0"/>
              </a:rPr>
              <a:t> </a:t>
            </a:r>
            <a:endParaRPr lang="en-CA" dirty="0">
              <a:solidFill>
                <a:srgbClr val="000000"/>
              </a:solidFill>
              <a:effectLst/>
              <a:latin typeface="Helvetica" pitchFamily="2" charset="0"/>
            </a:endParaRPr>
          </a:p>
          <a:p>
            <a:r>
              <a:rPr lang="en-CA" b="1" dirty="0">
                <a:solidFill>
                  <a:srgbClr val="000000"/>
                </a:solidFill>
                <a:effectLst/>
                <a:latin typeface="Helvetica" pitchFamily="2" charset="0"/>
              </a:rPr>
              <a:t>Agriculture/Agri-Foods Themes</a:t>
            </a:r>
            <a:endParaRPr lang="en-CA" dirty="0">
              <a:solidFill>
                <a:srgbClr val="000000"/>
              </a:solidFill>
              <a:effectLst/>
              <a:latin typeface="Helvetica" pitchFamily="2" charset="0"/>
            </a:endParaRPr>
          </a:p>
          <a:p>
            <a:r>
              <a:rPr lang="en-CA" dirty="0">
                <a:solidFill>
                  <a:srgbClr val="000000"/>
                </a:solidFill>
                <a:effectLst/>
                <a:latin typeface="Helvetica" pitchFamily="2" charset="0"/>
              </a:rPr>
              <a:t>·       Modern farm machinery is more efficient and less harmful to soil and the environment. More efficient vehicles mean farmers spend less time driving on fields, which means less soil compaction and therefore healthier soil. </a:t>
            </a:r>
          </a:p>
          <a:p>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3</a:t>
            </a:fld>
            <a:endParaRPr lang="en-CA"/>
          </a:p>
        </p:txBody>
      </p:sp>
    </p:spTree>
    <p:extLst>
      <p:ext uri="{BB962C8B-B14F-4D97-AF65-F5344CB8AC3E}">
        <p14:creationId xmlns:p14="http://schemas.microsoft.com/office/powerpoint/2010/main" val="37044596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4</a:t>
            </a:fld>
            <a:endParaRPr lang="en-CA" dirty="0"/>
          </a:p>
        </p:txBody>
      </p:sp>
    </p:spTree>
    <p:extLst>
      <p:ext uri="{BB962C8B-B14F-4D97-AF65-F5344CB8AC3E}">
        <p14:creationId xmlns:p14="http://schemas.microsoft.com/office/powerpoint/2010/main" val="25693818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solidFill>
                  <a:schemeClr val="tx1"/>
                </a:solidFill>
                <a:latin typeface="+mn-lt"/>
              </a:rPr>
              <a:t>Learning Objectives</a:t>
            </a:r>
          </a:p>
          <a:p>
            <a:pPr marL="171450" indent="-171450">
              <a:lnSpc>
                <a:spcPct val="100000"/>
              </a:lnSpc>
              <a:spcBef>
                <a:spcPts val="2400"/>
              </a:spcBef>
              <a:buFont typeface="Arial" panose="020B0604020202020204" pitchFamily="34" charset="0"/>
              <a:buChar char="•"/>
            </a:pPr>
            <a:r>
              <a:rPr lang="en-US" dirty="0"/>
              <a:t>Practise the engineering design process.</a:t>
            </a:r>
          </a:p>
          <a:p>
            <a:pPr marL="171450" indent="-171450">
              <a:lnSpc>
                <a:spcPct val="100000"/>
              </a:lnSpc>
              <a:spcBef>
                <a:spcPts val="2400"/>
              </a:spcBef>
              <a:buFont typeface="Arial" panose="020B0604020202020204" pitchFamily="34" charset="0"/>
              <a:buChar char="•"/>
            </a:pPr>
            <a:r>
              <a:rPr lang="en-US" dirty="0"/>
              <a:t>Follow the process by which foods are planted, grown, harvested, and processed to become ingredients we use in cooking/baking.</a:t>
            </a:r>
          </a:p>
          <a:p>
            <a:pPr marL="171450" indent="-171450">
              <a:lnSpc>
                <a:spcPct val="100000"/>
              </a:lnSpc>
              <a:spcBef>
                <a:spcPts val="2400"/>
              </a:spcBef>
              <a:buFont typeface="Arial" panose="020B0604020202020204" pitchFamily="34" charset="0"/>
              <a:buChar char="•"/>
            </a:pPr>
            <a:r>
              <a:rPr lang="en-US" dirty="0"/>
              <a:t>Learn about current farming equipment.</a:t>
            </a:r>
          </a:p>
          <a:p>
            <a:pPr marL="171450" indent="-171450">
              <a:lnSpc>
                <a:spcPct val="100000"/>
              </a:lnSpc>
              <a:spcBef>
                <a:spcPts val="2400"/>
              </a:spcBef>
              <a:buFont typeface="Arial" panose="020B0604020202020204" pitchFamily="34" charset="0"/>
              <a:buChar char="•"/>
            </a:pPr>
            <a:r>
              <a:rPr lang="en-US" dirty="0"/>
              <a:t>Discuss/review previous learning about the impact of the environment and agriculture on each other.</a:t>
            </a:r>
          </a:p>
        </p:txBody>
      </p:sp>
      <p:sp>
        <p:nvSpPr>
          <p:cNvPr id="4" name="Slide Number Placeholder 3"/>
          <p:cNvSpPr>
            <a:spLocks noGrp="1"/>
          </p:cNvSpPr>
          <p:nvPr>
            <p:ph type="sldNum" sz="quarter" idx="5"/>
          </p:nvPr>
        </p:nvSpPr>
        <p:spPr/>
        <p:txBody>
          <a:bodyPr/>
          <a:lstStyle/>
          <a:p>
            <a:fld id="{A1152B4D-80B6-452C-A7D7-277FD7B18C08}" type="slidenum">
              <a:rPr lang="en-CA" smtClean="0"/>
              <a:t>5</a:t>
            </a:fld>
            <a:endParaRPr lang="en-CA"/>
          </a:p>
        </p:txBody>
      </p:sp>
    </p:spTree>
    <p:extLst>
      <p:ext uri="{BB962C8B-B14F-4D97-AF65-F5344CB8AC3E}">
        <p14:creationId xmlns:p14="http://schemas.microsoft.com/office/powerpoint/2010/main" val="8508326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https://www.youtube.com/watch?v=8KVGDQJJzAU</a:t>
            </a:r>
          </a:p>
          <a:p>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6</a:t>
            </a:fld>
            <a:endParaRPr lang="en-CA"/>
          </a:p>
        </p:txBody>
      </p:sp>
    </p:spTree>
    <p:extLst>
      <p:ext uri="{BB962C8B-B14F-4D97-AF65-F5344CB8AC3E}">
        <p14:creationId xmlns:p14="http://schemas.microsoft.com/office/powerpoint/2010/main" val="11408169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800" dirty="0">
                <a:effectLst/>
                <a:latin typeface="Century Gothic" panose="020B0502020202020204" pitchFamily="34" charset="0"/>
                <a:ea typeface="Calibri" panose="020F0502020204030204" pitchFamily="34" charset="0"/>
                <a:cs typeface="Times New Roman" panose="02020603050405020304" pitchFamily="18" charset="0"/>
              </a:rPr>
              <a:t>When you look at a modern piece of equipment, it may not look like the first prototype. Sometimes a machine goes through a lot of versions as it becomes the most efficient version of itself. For example, one of the first prototypes of farm tractors was powered by steam. That means they used coal to boil water in a boiler to create steam. Eventually they were replaced by the internal combustion engine, which used kerosene or gasoline. Today tractors run on diesel engines.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br>
              <a:rPr lang="en-CA" dirty="0"/>
            </a:br>
            <a:br>
              <a:rPr lang="en-CA" dirty="0"/>
            </a:br>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7</a:t>
            </a:fld>
            <a:endParaRPr lang="en-CA"/>
          </a:p>
        </p:txBody>
      </p:sp>
    </p:spTree>
    <p:extLst>
      <p:ext uri="{BB962C8B-B14F-4D97-AF65-F5344CB8AC3E}">
        <p14:creationId xmlns:p14="http://schemas.microsoft.com/office/powerpoint/2010/main" val="29253353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latin typeface="+mn-lt"/>
              </a:rPr>
              <a:t>The Engineering Design Process</a:t>
            </a:r>
          </a:p>
          <a:p>
            <a:r>
              <a:rPr lang="en-US" dirty="0"/>
              <a:t>Use the PowerPoint presentation to share the stages of the engineering design process and then work through the stages.</a:t>
            </a:r>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8</a:t>
            </a:fld>
            <a:endParaRPr lang="en-CA"/>
          </a:p>
        </p:txBody>
      </p:sp>
    </p:spTree>
    <p:extLst>
      <p:ext uri="{BB962C8B-B14F-4D97-AF65-F5344CB8AC3E}">
        <p14:creationId xmlns:p14="http://schemas.microsoft.com/office/powerpoint/2010/main" val="42570901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Century Gothic" panose="020B0502020202020204" pitchFamily="34" charset="0"/>
                <a:ea typeface="Calibri" panose="020F0502020204030204" pitchFamily="34" charset="0"/>
                <a:cs typeface="Times New Roman" panose="02020603050405020304" pitchFamily="18" charset="0"/>
              </a:rPr>
              <a:t>Tell students - You are going to work in your business groups and apply your STEM skills to engineer innovative farming equipment.</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dirty="0">
                <a:effectLst/>
                <a:latin typeface="Century Gothic" panose="020B0502020202020204" pitchFamily="34" charset="0"/>
                <a:ea typeface="Calibri" panose="020F0502020204030204" pitchFamily="34" charset="0"/>
                <a:cs typeface="Times New Roman" panose="02020603050405020304" pitchFamily="18" charset="0"/>
              </a:rPr>
              <a: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dirty="0">
                <a:effectLst/>
                <a:latin typeface="Century Gothic" panose="020B0502020202020204" pitchFamily="34" charset="0"/>
                <a:ea typeface="Calibri" panose="020F0502020204030204" pitchFamily="34" charset="0"/>
                <a:cs typeface="Times New Roman" panose="02020603050405020304" pitchFamily="18" charset="0"/>
              </a:rPr>
              <a:t>Brainstorm - How might this help your granola bar business in the future?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9</a:t>
            </a:fld>
            <a:endParaRPr lang="en-CA"/>
          </a:p>
        </p:txBody>
      </p:sp>
    </p:spTree>
    <p:extLst>
      <p:ext uri="{BB962C8B-B14F-4D97-AF65-F5344CB8AC3E}">
        <p14:creationId xmlns:p14="http://schemas.microsoft.com/office/powerpoint/2010/main" val="60361560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EC9B0BE-9E87-408E-BE07-3C11D8827F5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87136" y="230794"/>
            <a:ext cx="7550870" cy="4145330"/>
          </a:xfrm>
          <a:prstGeom prst="rect">
            <a:avLst/>
          </a:prstGeom>
        </p:spPr>
      </p:pic>
      <p:sp>
        <p:nvSpPr>
          <p:cNvPr id="7" name="Rectangle 6">
            <a:extLst>
              <a:ext uri="{FF2B5EF4-FFF2-40B4-BE49-F238E27FC236}">
                <a16:creationId xmlns:a16="http://schemas.microsoft.com/office/drawing/2014/main" id="{9491AEFB-B151-492A-9947-CBE4C4DBC9F3}"/>
              </a:ext>
            </a:extLst>
          </p:cNvPr>
          <p:cNvSpPr/>
          <p:nvPr userDrawn="1"/>
        </p:nvSpPr>
        <p:spPr>
          <a:xfrm>
            <a:off x="685801" y="4694549"/>
            <a:ext cx="7822480" cy="11123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Content Placeholder 2">
            <a:extLst>
              <a:ext uri="{FF2B5EF4-FFF2-40B4-BE49-F238E27FC236}">
                <a16:creationId xmlns:a16="http://schemas.microsoft.com/office/drawing/2014/main" id="{B2E2E68F-9FB4-44AC-964F-4A19EFB514AD}"/>
              </a:ext>
            </a:extLst>
          </p:cNvPr>
          <p:cNvSpPr>
            <a:spLocks noGrp="1"/>
          </p:cNvSpPr>
          <p:nvPr>
            <p:ph idx="1" hasCustomPrompt="1"/>
          </p:nvPr>
        </p:nvSpPr>
        <p:spPr>
          <a:xfrm>
            <a:off x="823076" y="4925564"/>
            <a:ext cx="7588577" cy="796506"/>
          </a:xfrm>
        </p:spPr>
        <p:txBody>
          <a:bodyPr>
            <a:normAutofit/>
          </a:bodyPr>
          <a:lstStyle>
            <a:lvl1pPr marL="0" indent="0" algn="ctr">
              <a:buNone/>
              <a:defRPr sz="2800">
                <a:solidFill>
                  <a:schemeClr val="accent6"/>
                </a:solidFill>
                <a:latin typeface="Arial Rounded MT Bold" panose="020F0704030504030204" pitchFamily="34" charset="0"/>
              </a:defRPr>
            </a:lvl1pPr>
            <a:lvl2pPr>
              <a:defRPr>
                <a:latin typeface="Arial Rounded MT Bold" panose="020F0704030504030204" pitchFamily="34" charset="0"/>
              </a:defRPr>
            </a:lvl2pPr>
            <a:lvl3pPr>
              <a:defRPr>
                <a:latin typeface="Arial Rounded MT Bold" panose="020F0704030504030204" pitchFamily="34" charset="0"/>
              </a:defRPr>
            </a:lvl3pPr>
            <a:lvl4pPr>
              <a:defRPr>
                <a:latin typeface="Arial Rounded MT Bold" panose="020F0704030504030204" pitchFamily="34" charset="0"/>
              </a:defRPr>
            </a:lvl4pPr>
            <a:lvl5pPr>
              <a:defRPr>
                <a:latin typeface="Arial Rounded MT Bold" panose="020F0704030504030204" pitchFamily="34" charset="0"/>
              </a:defRPr>
            </a:lvl5pPr>
          </a:lstStyle>
          <a:p>
            <a:pPr lvl="0"/>
            <a:r>
              <a:rPr lang="en-US" dirty="0" err="1"/>
              <a:t>Xxxxxxxxx</a:t>
            </a:r>
            <a:r>
              <a:rPr lang="en-US" dirty="0"/>
              <a:t> x </a:t>
            </a:r>
            <a:r>
              <a:rPr lang="en-US" dirty="0" err="1"/>
              <a:t>xxxxxx</a:t>
            </a:r>
            <a:r>
              <a:rPr lang="en-US" dirty="0"/>
              <a:t> </a:t>
            </a:r>
            <a:r>
              <a:rPr lang="en-US" dirty="0" err="1"/>
              <a:t>xxxxx</a:t>
            </a:r>
            <a:endParaRPr lang="en-US" dirty="0"/>
          </a:p>
        </p:txBody>
      </p:sp>
      <p:sp>
        <p:nvSpPr>
          <p:cNvPr id="9" name="Content Placeholder 2">
            <a:extLst>
              <a:ext uri="{FF2B5EF4-FFF2-40B4-BE49-F238E27FC236}">
                <a16:creationId xmlns:a16="http://schemas.microsoft.com/office/drawing/2014/main" id="{41CB7407-2DED-4D80-A275-67583C793BD1}"/>
              </a:ext>
            </a:extLst>
          </p:cNvPr>
          <p:cNvSpPr>
            <a:spLocks noGrp="1"/>
          </p:cNvSpPr>
          <p:nvPr>
            <p:ph idx="11" hasCustomPrompt="1"/>
          </p:nvPr>
        </p:nvSpPr>
        <p:spPr>
          <a:xfrm>
            <a:off x="685801" y="5953085"/>
            <a:ext cx="917346" cy="627080"/>
          </a:xfrm>
        </p:spPr>
        <p:txBody>
          <a:bodyPr>
            <a:normAutofit/>
          </a:bodyPr>
          <a:lstStyle>
            <a:lvl1pPr marL="0" indent="0">
              <a:buNone/>
              <a:defRPr sz="1600"/>
            </a:lvl1pPr>
          </a:lstStyle>
          <a:p>
            <a:pPr>
              <a:lnSpc>
                <a:spcPct val="150000"/>
              </a:lnSpc>
              <a:spcBef>
                <a:spcPts val="2400"/>
              </a:spcBef>
            </a:pPr>
            <a:r>
              <a:rPr lang="en-US" dirty="0"/>
              <a:t>G3S06</a:t>
            </a:r>
            <a:endParaRPr lang="en-CA" dirty="0"/>
          </a:p>
        </p:txBody>
      </p:sp>
    </p:spTree>
    <p:extLst>
      <p:ext uri="{BB962C8B-B14F-4D97-AF65-F5344CB8AC3E}">
        <p14:creationId xmlns:p14="http://schemas.microsoft.com/office/powerpoint/2010/main" val="18330506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C307F5BE-1879-4F76-AFC2-5CF1AB16A7D9}"/>
              </a:ext>
            </a:extLst>
          </p:cNvPr>
          <p:cNvSpPr/>
          <p:nvPr userDrawn="1"/>
        </p:nvSpPr>
        <p:spPr>
          <a:xfrm>
            <a:off x="638076" y="355699"/>
            <a:ext cx="7877274" cy="5884846"/>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p:cNvSpPr>
            <a:spLocks noGrp="1"/>
          </p:cNvSpPr>
          <p:nvPr>
            <p:ph type="title"/>
          </p:nvPr>
        </p:nvSpPr>
        <p:spPr>
          <a:xfrm>
            <a:off x="980388" y="556184"/>
            <a:ext cx="5938887" cy="778208"/>
          </a:xfrm>
        </p:spPr>
        <p:txBody>
          <a:bodyPr>
            <a:normAutofit/>
          </a:bodyPr>
          <a:lstStyle>
            <a:lvl1pPr algn="l">
              <a:defRPr sz="3200">
                <a:solidFill>
                  <a:srgbClr val="FF6600"/>
                </a:solidFill>
                <a:latin typeface="Arial Rounded MT Bold" panose="020F0704030504030204" pitchFamily="34" charset="0"/>
              </a:defRPr>
            </a:lvl1pPr>
          </a:lstStyle>
          <a:p>
            <a:r>
              <a:rPr lang="en-US" dirty="0"/>
              <a:t>Click to edit Master title style</a:t>
            </a:r>
          </a:p>
        </p:txBody>
      </p:sp>
      <p:sp>
        <p:nvSpPr>
          <p:cNvPr id="3" name="Content Placeholder 2"/>
          <p:cNvSpPr>
            <a:spLocks noGrp="1"/>
          </p:cNvSpPr>
          <p:nvPr>
            <p:ph idx="1"/>
          </p:nvPr>
        </p:nvSpPr>
        <p:spPr>
          <a:xfrm>
            <a:off x="980388" y="1343735"/>
            <a:ext cx="7418895" cy="4736554"/>
          </a:xfrm>
        </p:spPr>
        <p:txBody>
          <a:bodyPr/>
          <a:lstStyle>
            <a:lvl1pPr>
              <a:defRPr sz="2400">
                <a:latin typeface="Arial Rounded MT Bold" panose="020F0704030504030204" pitchFamily="34" charset="0"/>
              </a:defRPr>
            </a:lvl1pPr>
            <a:lvl2pPr>
              <a:defRPr>
                <a:latin typeface="Arial Rounded MT Bold" panose="020F0704030504030204" pitchFamily="34" charset="0"/>
              </a:defRPr>
            </a:lvl2pPr>
            <a:lvl3pPr>
              <a:defRPr>
                <a:latin typeface="Arial Rounded MT Bold" panose="020F0704030504030204" pitchFamily="34" charset="0"/>
              </a:defRPr>
            </a:lvl3pPr>
            <a:lvl4pPr>
              <a:defRPr>
                <a:latin typeface="Arial Rounded MT Bold" panose="020F0704030504030204" pitchFamily="34" charset="0"/>
              </a:defRPr>
            </a:lvl4pPr>
            <a:lvl5pPr>
              <a:defRPr>
                <a:latin typeface="Arial Rounded MT Bold" panose="020F07040305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7" name="Picture 6">
            <a:extLst>
              <a:ext uri="{FF2B5EF4-FFF2-40B4-BE49-F238E27FC236}">
                <a16:creationId xmlns:a16="http://schemas.microsoft.com/office/drawing/2014/main" id="{75777FFD-47FF-46B5-9557-294CEE911CD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729439" y="8828"/>
            <a:ext cx="2414561" cy="1325563"/>
          </a:xfrm>
          <a:prstGeom prst="rect">
            <a:avLst/>
          </a:prstGeom>
        </p:spPr>
      </p:pic>
    </p:spTree>
    <p:extLst>
      <p:ext uri="{BB962C8B-B14F-4D97-AF65-F5344CB8AC3E}">
        <p14:creationId xmlns:p14="http://schemas.microsoft.com/office/powerpoint/2010/main" val="20977616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74FFFE19-4F6F-4CDF-B4BF-37E003BCFCAE}"/>
              </a:ext>
            </a:extLst>
          </p:cNvPr>
          <p:cNvSpPr/>
          <p:nvPr userDrawn="1"/>
        </p:nvSpPr>
        <p:spPr>
          <a:xfrm>
            <a:off x="638076" y="355698"/>
            <a:ext cx="7877274" cy="5884846"/>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7" name="Picture 6">
            <a:extLst>
              <a:ext uri="{FF2B5EF4-FFF2-40B4-BE49-F238E27FC236}">
                <a16:creationId xmlns:a16="http://schemas.microsoft.com/office/drawing/2014/main" id="{75777FFD-47FF-46B5-9557-294CEE911CD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729439" y="8828"/>
            <a:ext cx="2414561" cy="1325563"/>
          </a:xfrm>
          <a:prstGeom prst="rect">
            <a:avLst/>
          </a:prstGeom>
        </p:spPr>
      </p:pic>
      <p:sp>
        <p:nvSpPr>
          <p:cNvPr id="9" name="Picture Placeholder 2">
            <a:extLst>
              <a:ext uri="{FF2B5EF4-FFF2-40B4-BE49-F238E27FC236}">
                <a16:creationId xmlns:a16="http://schemas.microsoft.com/office/drawing/2014/main" id="{DAD9CA26-19F8-423D-A918-8677BF68F376}"/>
              </a:ext>
            </a:extLst>
          </p:cNvPr>
          <p:cNvSpPr>
            <a:spLocks noGrp="1"/>
          </p:cNvSpPr>
          <p:nvPr>
            <p:ph type="pic" idx="13"/>
          </p:nvPr>
        </p:nvSpPr>
        <p:spPr>
          <a:xfrm>
            <a:off x="5923594" y="3635918"/>
            <a:ext cx="3007003" cy="2930255"/>
          </a:xfrm>
          <a:prstGeom prst="flowChartConnector">
            <a:avLst/>
          </a:prstGeom>
          <a:ln w="19050">
            <a:solidFill>
              <a:schemeClr val="accent4">
                <a:lumMod val="60000"/>
                <a:lumOff val="40000"/>
              </a:schemeClr>
            </a:solidFill>
          </a:ln>
        </p:spPr>
        <p:style>
          <a:lnRef idx="2">
            <a:schemeClr val="accent4"/>
          </a:lnRef>
          <a:fillRef idx="1">
            <a:schemeClr val="lt1"/>
          </a:fillRef>
          <a:effectRef idx="0">
            <a:schemeClr val="accent4"/>
          </a:effectRef>
          <a:fontRef idx="minor">
            <a:schemeClr val="dk1"/>
          </a:fontRef>
        </p:style>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dirty="0"/>
          </a:p>
        </p:txBody>
      </p:sp>
      <p:sp>
        <p:nvSpPr>
          <p:cNvPr id="12" name="Title 1">
            <a:extLst>
              <a:ext uri="{FF2B5EF4-FFF2-40B4-BE49-F238E27FC236}">
                <a16:creationId xmlns:a16="http://schemas.microsoft.com/office/drawing/2014/main" id="{E4F07DCA-30DF-4FD5-A55D-B9A1F43760EF}"/>
              </a:ext>
            </a:extLst>
          </p:cNvPr>
          <p:cNvSpPr>
            <a:spLocks noGrp="1"/>
          </p:cNvSpPr>
          <p:nvPr>
            <p:ph type="title"/>
          </p:nvPr>
        </p:nvSpPr>
        <p:spPr>
          <a:xfrm>
            <a:off x="980388" y="556184"/>
            <a:ext cx="5948314" cy="778208"/>
          </a:xfrm>
        </p:spPr>
        <p:txBody>
          <a:bodyPr>
            <a:normAutofit/>
          </a:bodyPr>
          <a:lstStyle>
            <a:lvl1pPr algn="l">
              <a:defRPr sz="3200">
                <a:solidFill>
                  <a:srgbClr val="FF6600"/>
                </a:solidFill>
                <a:latin typeface="Arial Rounded MT Bold" panose="020F0704030504030204" pitchFamily="34" charset="0"/>
              </a:defRPr>
            </a:lvl1pPr>
          </a:lstStyle>
          <a:p>
            <a:r>
              <a:rPr lang="en-US" dirty="0"/>
              <a:t>Click to edit Master title style</a:t>
            </a:r>
          </a:p>
        </p:txBody>
      </p:sp>
      <p:sp>
        <p:nvSpPr>
          <p:cNvPr id="13" name="Content Placeholder 2">
            <a:extLst>
              <a:ext uri="{FF2B5EF4-FFF2-40B4-BE49-F238E27FC236}">
                <a16:creationId xmlns:a16="http://schemas.microsoft.com/office/drawing/2014/main" id="{18A57F65-F6A5-4470-A1BB-06A4A7C0BC74}"/>
              </a:ext>
            </a:extLst>
          </p:cNvPr>
          <p:cNvSpPr>
            <a:spLocks noGrp="1"/>
          </p:cNvSpPr>
          <p:nvPr>
            <p:ph idx="1"/>
          </p:nvPr>
        </p:nvSpPr>
        <p:spPr>
          <a:xfrm>
            <a:off x="980388" y="1346341"/>
            <a:ext cx="7428322" cy="4752801"/>
          </a:xfrm>
        </p:spPr>
        <p:txBody>
          <a:bodyPr/>
          <a:lstStyle>
            <a:lvl1pPr>
              <a:defRPr sz="2400">
                <a:latin typeface="Arial Rounded MT Bold" panose="020F0704030504030204" pitchFamily="34" charset="0"/>
              </a:defRPr>
            </a:lvl1pPr>
            <a:lvl2pPr>
              <a:defRPr>
                <a:latin typeface="Arial Rounded MT Bold" panose="020F0704030504030204" pitchFamily="34" charset="0"/>
              </a:defRPr>
            </a:lvl2pPr>
            <a:lvl3pPr>
              <a:defRPr>
                <a:latin typeface="Arial Rounded MT Bold" panose="020F0704030504030204" pitchFamily="34" charset="0"/>
              </a:defRPr>
            </a:lvl3pPr>
            <a:lvl4pPr>
              <a:defRPr>
                <a:latin typeface="Arial Rounded MT Bold" panose="020F0704030504030204" pitchFamily="34" charset="0"/>
              </a:defRPr>
            </a:lvl4pPr>
            <a:lvl5pPr>
              <a:defRPr>
                <a:latin typeface="Arial Rounded MT Bold" panose="020F07040305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216807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EC9B0BE-9E87-408E-BE07-3C11D8827F5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955963" y="179404"/>
            <a:ext cx="3666363" cy="2012786"/>
          </a:xfrm>
          <a:prstGeom prst="rect">
            <a:avLst/>
          </a:prstGeom>
        </p:spPr>
      </p:pic>
      <p:sp>
        <p:nvSpPr>
          <p:cNvPr id="10" name="Rectangle: Rounded Corners 9">
            <a:extLst>
              <a:ext uri="{FF2B5EF4-FFF2-40B4-BE49-F238E27FC236}">
                <a16:creationId xmlns:a16="http://schemas.microsoft.com/office/drawing/2014/main" id="{2A41AD9C-BA5D-45A5-8485-A0FE5FC0806D}"/>
              </a:ext>
            </a:extLst>
          </p:cNvPr>
          <p:cNvSpPr/>
          <p:nvPr userDrawn="1"/>
        </p:nvSpPr>
        <p:spPr>
          <a:xfrm>
            <a:off x="4309371" y="5931262"/>
            <a:ext cx="1200808" cy="790214"/>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11" name="Picture 4" descr="C:\Users\ecalhoun@gfo.ca\AppData\Local\Microsoft\Windows\Temporary Internet Files\Content.Outlook\DJ5WIKHZ\GIEG logo - color.jpg">
            <a:extLst>
              <a:ext uri="{FF2B5EF4-FFF2-40B4-BE49-F238E27FC236}">
                <a16:creationId xmlns:a16="http://schemas.microsoft.com/office/drawing/2014/main" id="{22605C6C-7CC5-4A78-9B96-68E0F56DF97F}"/>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4428527" y="6021848"/>
            <a:ext cx="1003593" cy="656748"/>
          </a:xfrm>
          <a:prstGeom prst="rect">
            <a:avLst/>
          </a:prstGeom>
          <a:ln>
            <a:noFill/>
          </a:ln>
          <a:effectLst/>
          <a:extLst>
            <a:ext uri="{909E8E84-426E-40DD-AFC4-6F175D3DCCD1}">
              <a14:hiddenFill xmlns:a14="http://schemas.microsoft.com/office/drawing/2010/main">
                <a:solidFill>
                  <a:srgbClr val="FFFFFF"/>
                </a:solidFill>
              </a14:hiddenFill>
            </a:ext>
          </a:extLst>
        </p:spPr>
      </p:pic>
      <p:sp>
        <p:nvSpPr>
          <p:cNvPr id="12" name="Rectangle: Rounded Corners 11">
            <a:extLst>
              <a:ext uri="{FF2B5EF4-FFF2-40B4-BE49-F238E27FC236}">
                <a16:creationId xmlns:a16="http://schemas.microsoft.com/office/drawing/2014/main" id="{785B340A-6313-4F32-B417-2FF3F44C1740}"/>
              </a:ext>
            </a:extLst>
          </p:cNvPr>
          <p:cNvSpPr/>
          <p:nvPr userDrawn="1"/>
        </p:nvSpPr>
        <p:spPr>
          <a:xfrm>
            <a:off x="628650" y="2371121"/>
            <a:ext cx="7877274" cy="3403077"/>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3" name="Content Placeholder 2">
            <a:extLst>
              <a:ext uri="{FF2B5EF4-FFF2-40B4-BE49-F238E27FC236}">
                <a16:creationId xmlns:a16="http://schemas.microsoft.com/office/drawing/2014/main" id="{05DEE7D2-65AD-4AEE-B416-A26C2EAC3F7E}"/>
              </a:ext>
            </a:extLst>
          </p:cNvPr>
          <p:cNvSpPr>
            <a:spLocks noGrp="1"/>
          </p:cNvSpPr>
          <p:nvPr>
            <p:ph idx="1"/>
          </p:nvPr>
        </p:nvSpPr>
        <p:spPr>
          <a:xfrm>
            <a:off x="888575" y="3125445"/>
            <a:ext cx="7491854" cy="2596625"/>
          </a:xfrm>
        </p:spPr>
        <p:txBody>
          <a:bodyPr/>
          <a:lstStyle>
            <a:lvl1pPr>
              <a:defRPr sz="2400">
                <a:solidFill>
                  <a:schemeClr val="accent6"/>
                </a:solidFill>
                <a:latin typeface="Arial Rounded MT Bold" panose="020F0704030504030204" pitchFamily="34" charset="0"/>
              </a:defRPr>
            </a:lvl1pPr>
            <a:lvl2pPr>
              <a:defRPr sz="2000">
                <a:solidFill>
                  <a:schemeClr val="accent6"/>
                </a:solidFill>
                <a:latin typeface="Arial Rounded MT Bold" panose="020F0704030504030204" pitchFamily="34" charset="0"/>
              </a:defRPr>
            </a:lvl2pPr>
            <a:lvl3pPr>
              <a:defRPr sz="1800">
                <a:solidFill>
                  <a:schemeClr val="accent6"/>
                </a:solidFill>
                <a:latin typeface="Arial Rounded MT Bold" panose="020F0704030504030204" pitchFamily="34" charset="0"/>
              </a:defRPr>
            </a:lvl3pPr>
            <a:lvl4pPr>
              <a:defRPr sz="1600">
                <a:solidFill>
                  <a:schemeClr val="accent6"/>
                </a:solidFill>
                <a:latin typeface="Arial Rounded MT Bold" panose="020F0704030504030204" pitchFamily="34" charset="0"/>
              </a:defRPr>
            </a:lvl4pPr>
            <a:lvl5pPr>
              <a:defRPr sz="1600">
                <a:solidFill>
                  <a:schemeClr val="accent6"/>
                </a:solidFill>
                <a:latin typeface="Arial Rounded MT Bold" panose="020F07040305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ubtitle 3">
            <a:extLst>
              <a:ext uri="{FF2B5EF4-FFF2-40B4-BE49-F238E27FC236}">
                <a16:creationId xmlns:a16="http://schemas.microsoft.com/office/drawing/2014/main" id="{D2DE9F8A-6237-4EC7-9B79-CB9767625D6D}"/>
              </a:ext>
            </a:extLst>
          </p:cNvPr>
          <p:cNvSpPr txBox="1">
            <a:spLocks/>
          </p:cNvSpPr>
          <p:nvPr userDrawn="1"/>
        </p:nvSpPr>
        <p:spPr>
          <a:xfrm>
            <a:off x="888575" y="2512394"/>
            <a:ext cx="7626775" cy="61305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3200" b="1" kern="1200">
                <a:solidFill>
                  <a:schemeClr val="tx1"/>
                </a:solidFill>
                <a:latin typeface="Arial Rounded MT Bold" panose="020F0704030504030204"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dirty="0">
                <a:solidFill>
                  <a:schemeClr val="accent6"/>
                </a:solidFill>
              </a:rPr>
              <a:t>What’s next?</a:t>
            </a:r>
            <a:endParaRPr lang="en-CA" dirty="0">
              <a:solidFill>
                <a:schemeClr val="accent6"/>
              </a:solidFill>
            </a:endParaRPr>
          </a:p>
        </p:txBody>
      </p:sp>
    </p:spTree>
    <p:extLst>
      <p:ext uri="{BB962C8B-B14F-4D97-AF65-F5344CB8AC3E}">
        <p14:creationId xmlns:p14="http://schemas.microsoft.com/office/powerpoint/2010/main" val="31841514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png"/><Relationship Id="rId3" Type="http://schemas.openxmlformats.org/officeDocument/2006/relationships/slideLayout" Target="../slideLayouts/slideLayout3.xml"/><Relationship Id="rId7" Type="http://schemas.openxmlformats.org/officeDocument/2006/relationships/image" Target="../media/image2.png"/><Relationship Id="rId12"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11" Type="http://schemas.openxmlformats.org/officeDocument/2006/relationships/image" Target="../media/image6.png"/><Relationship Id="rId5" Type="http://schemas.openxmlformats.org/officeDocument/2006/relationships/theme" Target="../theme/theme1.xml"/><Relationship Id="rId10" Type="http://schemas.openxmlformats.org/officeDocument/2006/relationships/image" Target="../media/image5.pn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BC88181-DF5C-45ED-A5AD-8C82628CF182}"/>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1" y="0"/>
            <a:ext cx="9144001"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Picture 10" descr="Graphical user interface&#10;&#10;Description automatically generated">
            <a:extLst>
              <a:ext uri="{FF2B5EF4-FFF2-40B4-BE49-F238E27FC236}">
                <a16:creationId xmlns:a16="http://schemas.microsoft.com/office/drawing/2014/main" id="{9A530123-AE99-4467-BC86-7E4003B5DEB9}"/>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flipH="1">
            <a:off x="61062" y="4020009"/>
            <a:ext cx="1188720" cy="586949"/>
          </a:xfrm>
          <a:prstGeom prst="rect">
            <a:avLst/>
          </a:prstGeom>
        </p:spPr>
      </p:pic>
      <p:pic>
        <p:nvPicPr>
          <p:cNvPr id="13" name="Picture 12" descr="A picture containing toy&#10;&#10;Description automatically generated">
            <a:extLst>
              <a:ext uri="{FF2B5EF4-FFF2-40B4-BE49-F238E27FC236}">
                <a16:creationId xmlns:a16="http://schemas.microsoft.com/office/drawing/2014/main" id="{01F68696-CCB1-482F-AD45-D8CB3E14F88E}"/>
              </a:ext>
            </a:extLst>
          </p:cNvPr>
          <p:cNvPicPr>
            <a:picLocks noChangeAspect="1"/>
          </p:cNvPicPr>
          <p:nvPr userDrawn="1"/>
        </p:nvPicPr>
        <p:blipFill rotWithShape="1">
          <a:blip r:embed="rId8" cstate="screen">
            <a:extLst>
              <a:ext uri="{28A0092B-C50C-407E-A947-70E740481C1C}">
                <a14:useLocalDpi xmlns:a14="http://schemas.microsoft.com/office/drawing/2010/main"/>
              </a:ext>
            </a:extLst>
          </a:blip>
          <a:srcRect/>
          <a:stretch/>
        </p:blipFill>
        <p:spPr>
          <a:xfrm rot="21388702">
            <a:off x="7994558" y="4234511"/>
            <a:ext cx="1124541" cy="408893"/>
          </a:xfrm>
          <a:prstGeom prst="rect">
            <a:avLst/>
          </a:prstGeom>
        </p:spPr>
      </p:pic>
      <p:pic>
        <p:nvPicPr>
          <p:cNvPr id="18" name="Picture 17" descr="Background pattern&#10;&#10;Description automatically generated">
            <a:extLst>
              <a:ext uri="{FF2B5EF4-FFF2-40B4-BE49-F238E27FC236}">
                <a16:creationId xmlns:a16="http://schemas.microsoft.com/office/drawing/2014/main" id="{3BE8D887-2E92-45A4-90FE-FF4BB38C1B7E}"/>
              </a:ext>
            </a:extLst>
          </p:cNvPr>
          <p:cNvPicPr>
            <a:picLocks noChangeAspect="1"/>
          </p:cNvPicPr>
          <p:nvPr userDrawn="1"/>
        </p:nvPicPr>
        <p:blipFill rotWithShape="1">
          <a:blip r:embed="rId9" cstate="screen">
            <a:extLst>
              <a:ext uri="{28A0092B-C50C-407E-A947-70E740481C1C}">
                <a14:useLocalDpi xmlns:a14="http://schemas.microsoft.com/office/drawing/2010/main"/>
              </a:ext>
            </a:extLst>
          </a:blip>
          <a:srcRect/>
          <a:stretch/>
        </p:blipFill>
        <p:spPr>
          <a:xfrm>
            <a:off x="352765" y="1238720"/>
            <a:ext cx="392194" cy="331474"/>
          </a:xfrm>
          <a:prstGeom prst="rect">
            <a:avLst/>
          </a:prstGeom>
        </p:spPr>
      </p:pic>
      <p:pic>
        <p:nvPicPr>
          <p:cNvPr id="20" name="Picture 19" descr="Background pattern&#10;&#10;Description automatically generated">
            <a:extLst>
              <a:ext uri="{FF2B5EF4-FFF2-40B4-BE49-F238E27FC236}">
                <a16:creationId xmlns:a16="http://schemas.microsoft.com/office/drawing/2014/main" id="{16AFEC8E-0E08-4098-83CD-3FE02376194D}"/>
              </a:ext>
            </a:extLst>
          </p:cNvPr>
          <p:cNvPicPr>
            <a:picLocks noChangeAspect="1"/>
          </p:cNvPicPr>
          <p:nvPr userDrawn="1"/>
        </p:nvPicPr>
        <p:blipFill rotWithShape="1">
          <a:blip r:embed="rId10" cstate="screen">
            <a:extLst>
              <a:ext uri="{28A0092B-C50C-407E-A947-70E740481C1C}">
                <a14:useLocalDpi xmlns:a14="http://schemas.microsoft.com/office/drawing/2010/main"/>
              </a:ext>
            </a:extLst>
          </a:blip>
          <a:srcRect/>
          <a:stretch/>
        </p:blipFill>
        <p:spPr>
          <a:xfrm flipH="1">
            <a:off x="27953" y="1448423"/>
            <a:ext cx="572743" cy="507494"/>
          </a:xfrm>
          <a:prstGeom prst="rect">
            <a:avLst/>
          </a:prstGeom>
        </p:spPr>
      </p:pic>
      <p:pic>
        <p:nvPicPr>
          <p:cNvPr id="14" name="Picture 13" descr="Background pattern&#10;&#10;Description automatically generated">
            <a:extLst>
              <a:ext uri="{FF2B5EF4-FFF2-40B4-BE49-F238E27FC236}">
                <a16:creationId xmlns:a16="http://schemas.microsoft.com/office/drawing/2014/main" id="{51F69743-F2E6-434D-82AB-8D2403B26399}"/>
              </a:ext>
            </a:extLst>
          </p:cNvPr>
          <p:cNvPicPr>
            <a:picLocks noChangeAspect="1"/>
          </p:cNvPicPr>
          <p:nvPr userDrawn="1"/>
        </p:nvPicPr>
        <p:blipFill rotWithShape="1">
          <a:blip r:embed="rId11" cstate="screen">
            <a:extLst>
              <a:ext uri="{28A0092B-C50C-407E-A947-70E740481C1C}">
                <a14:useLocalDpi xmlns:a14="http://schemas.microsoft.com/office/drawing/2010/main"/>
              </a:ext>
            </a:extLst>
          </a:blip>
          <a:srcRect/>
          <a:stretch/>
        </p:blipFill>
        <p:spPr>
          <a:xfrm>
            <a:off x="8503083" y="3295014"/>
            <a:ext cx="366713" cy="349251"/>
          </a:xfrm>
          <a:prstGeom prst="rect">
            <a:avLst/>
          </a:prstGeom>
        </p:spPr>
      </p:pic>
      <p:pic>
        <p:nvPicPr>
          <p:cNvPr id="16" name="Picture 15" descr="Background pattern&#10;&#10;Description automatically generated">
            <a:extLst>
              <a:ext uri="{FF2B5EF4-FFF2-40B4-BE49-F238E27FC236}">
                <a16:creationId xmlns:a16="http://schemas.microsoft.com/office/drawing/2014/main" id="{95789B87-2D03-446C-8B94-2D96CC746CD8}"/>
              </a:ext>
            </a:extLst>
          </p:cNvPr>
          <p:cNvPicPr>
            <a:picLocks noChangeAspect="1"/>
          </p:cNvPicPr>
          <p:nvPr userDrawn="1"/>
        </p:nvPicPr>
        <p:blipFill rotWithShape="1">
          <a:blip r:embed="rId11" cstate="screen">
            <a:extLst>
              <a:ext uri="{28A0092B-C50C-407E-A947-70E740481C1C}">
                <a14:useLocalDpi xmlns:a14="http://schemas.microsoft.com/office/drawing/2010/main"/>
              </a:ext>
            </a:extLst>
          </a:blip>
          <a:srcRect/>
          <a:stretch/>
        </p:blipFill>
        <p:spPr>
          <a:xfrm rot="319825">
            <a:off x="8635640" y="3044615"/>
            <a:ext cx="366713" cy="349251"/>
          </a:xfrm>
          <a:prstGeom prst="rect">
            <a:avLst/>
          </a:prstGeom>
        </p:spPr>
      </p:pic>
      <p:pic>
        <p:nvPicPr>
          <p:cNvPr id="17" name="Picture 16" descr="Background pattern&#10;&#10;Description automatically generated">
            <a:extLst>
              <a:ext uri="{FF2B5EF4-FFF2-40B4-BE49-F238E27FC236}">
                <a16:creationId xmlns:a16="http://schemas.microsoft.com/office/drawing/2014/main" id="{4E99BA1A-54F3-4F58-A326-5CBD25A8A7CB}"/>
              </a:ext>
            </a:extLst>
          </p:cNvPr>
          <p:cNvPicPr>
            <a:picLocks noChangeAspect="1"/>
          </p:cNvPicPr>
          <p:nvPr userDrawn="1"/>
        </p:nvPicPr>
        <p:blipFill rotWithShape="1">
          <a:blip r:embed="rId12" cstate="screen">
            <a:extLst>
              <a:ext uri="{28A0092B-C50C-407E-A947-70E740481C1C}">
                <a14:useLocalDpi xmlns:a14="http://schemas.microsoft.com/office/drawing/2010/main"/>
              </a:ext>
            </a:extLst>
          </a:blip>
          <a:srcRect/>
          <a:stretch/>
        </p:blipFill>
        <p:spPr>
          <a:xfrm flipH="1">
            <a:off x="293991" y="304635"/>
            <a:ext cx="568339" cy="501015"/>
          </a:xfrm>
          <a:prstGeom prst="rect">
            <a:avLst/>
          </a:prstGeom>
        </p:spPr>
      </p:pic>
      <p:pic>
        <p:nvPicPr>
          <p:cNvPr id="15" name="Picture 14" descr="Background pattern&#10;&#10;Description automatically generated">
            <a:extLst>
              <a:ext uri="{FF2B5EF4-FFF2-40B4-BE49-F238E27FC236}">
                <a16:creationId xmlns:a16="http://schemas.microsoft.com/office/drawing/2014/main" id="{52EDC74B-B62C-4422-84AD-B3642C913791}"/>
              </a:ext>
            </a:extLst>
          </p:cNvPr>
          <p:cNvPicPr>
            <a:picLocks noChangeAspect="1"/>
          </p:cNvPicPr>
          <p:nvPr userDrawn="1"/>
        </p:nvPicPr>
        <p:blipFill rotWithShape="1">
          <a:blip r:embed="rId13" cstate="screen">
            <a:extLst>
              <a:ext uri="{28A0092B-C50C-407E-A947-70E740481C1C}">
                <a14:useLocalDpi xmlns:a14="http://schemas.microsoft.com/office/drawing/2010/main"/>
              </a:ext>
            </a:extLst>
          </a:blip>
          <a:srcRect/>
          <a:stretch/>
        </p:blipFill>
        <p:spPr>
          <a:xfrm>
            <a:off x="2245" y="104238"/>
            <a:ext cx="584200" cy="459773"/>
          </a:xfrm>
          <a:prstGeom prst="rect">
            <a:avLst/>
          </a:prstGeom>
        </p:spPr>
      </p:pic>
    </p:spTree>
    <p:extLst>
      <p:ext uri="{BB962C8B-B14F-4D97-AF65-F5344CB8AC3E}">
        <p14:creationId xmlns:p14="http://schemas.microsoft.com/office/powerpoint/2010/main" val="26602744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400" rtl="0" eaLnBrk="1" latinLnBrk="0" hangingPunct="1">
        <a:lnSpc>
          <a:spcPct val="90000"/>
        </a:lnSpc>
        <a:spcBef>
          <a:spcPct val="0"/>
        </a:spcBef>
        <a:buNone/>
        <a:defRPr sz="4000" kern="1200">
          <a:solidFill>
            <a:schemeClr val="tx1"/>
          </a:solidFill>
          <a:latin typeface="Arial Rounded MT Bold" panose="020F070403050403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Rounded MT Bold" panose="020F07040305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25.jpeg"/></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27.jpeg"/></Relationships>
</file>

<file path=ppt/slides/_rels/slide1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29.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video" Target="https://www.youtube.com/embed/uD4mJCgsmdM?feature=oembed" TargetMode="External"/><Relationship Id="rId4" Type="http://schemas.openxmlformats.org/officeDocument/2006/relationships/image" Target="../media/image30.jpe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1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21.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ideo" Target="https://www.youtube.com/embed/8KVGDQJJzAU?feature=oembed" TargetMode="External"/><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comments" Target="../comments/comment1.xml"/><Relationship Id="rId4" Type="http://schemas.openxmlformats.org/officeDocument/2006/relationships/hyperlink" Target="https://www.youtube.com/watch?v=0I-UjCe-NSk"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18647AE-EC0F-4FF6-8298-3F9A66EA4796}"/>
              </a:ext>
            </a:extLst>
          </p:cNvPr>
          <p:cNvSpPr>
            <a:spLocks noGrp="1"/>
          </p:cNvSpPr>
          <p:nvPr>
            <p:ph idx="1"/>
          </p:nvPr>
        </p:nvSpPr>
        <p:spPr/>
        <p:txBody>
          <a:bodyPr>
            <a:normAutofit fontScale="85000" lnSpcReduction="20000"/>
          </a:bodyPr>
          <a:lstStyle/>
          <a:p>
            <a:r>
              <a:rPr lang="en-US" dirty="0">
                <a:latin typeface="Lexend Deca Medium" pitchFamily="2" charset="77"/>
              </a:rPr>
              <a:t>Stage 4</a:t>
            </a:r>
          </a:p>
          <a:p>
            <a:r>
              <a:rPr lang="en-US" dirty="0">
                <a:latin typeface="Lexend Deca Medium" pitchFamily="2" charset="77"/>
              </a:rPr>
              <a:t>Lesson 6: Designing an Innovative Farm Machine</a:t>
            </a:r>
            <a:endParaRPr lang="en-CA" dirty="0">
              <a:latin typeface="Lexend Deca Medium" pitchFamily="2" charset="77"/>
            </a:endParaRPr>
          </a:p>
        </p:txBody>
      </p:sp>
      <p:sp>
        <p:nvSpPr>
          <p:cNvPr id="6" name="Rectangle 5">
            <a:extLst>
              <a:ext uri="{FF2B5EF4-FFF2-40B4-BE49-F238E27FC236}">
                <a16:creationId xmlns:a16="http://schemas.microsoft.com/office/drawing/2014/main" id="{A498FC93-92ED-18B1-27F8-10CFE4B131F6}"/>
              </a:ext>
            </a:extLst>
          </p:cNvPr>
          <p:cNvSpPr/>
          <p:nvPr/>
        </p:nvSpPr>
        <p:spPr>
          <a:xfrm>
            <a:off x="0" y="6244885"/>
            <a:ext cx="9144000" cy="345440"/>
          </a:xfrm>
          <a:prstGeom prst="rect">
            <a:avLst/>
          </a:prstGeom>
          <a:solidFill>
            <a:srgbClr val="95492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Content Placeholder 2">
            <a:extLst>
              <a:ext uri="{FF2B5EF4-FFF2-40B4-BE49-F238E27FC236}">
                <a16:creationId xmlns:a16="http://schemas.microsoft.com/office/drawing/2014/main" id="{4BACCDA3-27AB-D356-ACA1-E5CF7FA76A00}"/>
              </a:ext>
            </a:extLst>
          </p:cNvPr>
          <p:cNvSpPr txBox="1">
            <a:spLocks/>
          </p:cNvSpPr>
          <p:nvPr/>
        </p:nvSpPr>
        <p:spPr>
          <a:xfrm>
            <a:off x="685801" y="6032945"/>
            <a:ext cx="8175170" cy="62708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Arial Rounded MT Bold" panose="020F07040305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CA" sz="1100" dirty="0">
              <a:solidFill>
                <a:srgbClr val="000000"/>
              </a:solidFill>
              <a:latin typeface="IIKLH K+ Arial MT"/>
            </a:endParaRPr>
          </a:p>
          <a:p>
            <a:r>
              <a:rPr lang="en-US" sz="1100" dirty="0">
                <a:solidFill>
                  <a:schemeClr val="bg1"/>
                </a:solidFill>
                <a:latin typeface="IIKLH K+ Arial MT"/>
              </a:rPr>
              <a:t>© The National Farmers’ Union of England and Wales - All rights reserved. These resources may be reproduced for educational use only.</a:t>
            </a:r>
            <a:endParaRPr lang="en-CA" sz="1050" dirty="0">
              <a:solidFill>
                <a:schemeClr val="bg1"/>
              </a:solidFill>
            </a:endParaRPr>
          </a:p>
          <a:p>
            <a:endParaRPr lang="en-CA" sz="1100" dirty="0"/>
          </a:p>
        </p:txBody>
      </p:sp>
    </p:spTree>
    <p:extLst>
      <p:ext uri="{BB962C8B-B14F-4D97-AF65-F5344CB8AC3E}">
        <p14:creationId xmlns:p14="http://schemas.microsoft.com/office/powerpoint/2010/main" val="3262302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79F5C09-BFA9-93AA-A7E0-AA41D4F6B9D6}"/>
              </a:ext>
            </a:extLst>
          </p:cNvPr>
          <p:cNvSpPr/>
          <p:nvPr/>
        </p:nvSpPr>
        <p:spPr>
          <a:xfrm>
            <a:off x="0" y="0"/>
            <a:ext cx="9144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B8331191-6DE6-133B-BFE5-AF81EEC41476}"/>
              </a:ext>
            </a:extLst>
          </p:cNvPr>
          <p:cNvSpPr>
            <a:spLocks noGrp="1"/>
          </p:cNvSpPr>
          <p:nvPr>
            <p:ph type="title"/>
          </p:nvPr>
        </p:nvSpPr>
        <p:spPr/>
        <p:txBody>
          <a:bodyPr/>
          <a:lstStyle/>
          <a:p>
            <a:endParaRPr lang="en-CA"/>
          </a:p>
        </p:txBody>
      </p:sp>
      <p:pic>
        <p:nvPicPr>
          <p:cNvPr id="6" name="Picture Placeholder 5">
            <a:extLst>
              <a:ext uri="{FF2B5EF4-FFF2-40B4-BE49-F238E27FC236}">
                <a16:creationId xmlns:a16="http://schemas.microsoft.com/office/drawing/2014/main" id="{A96A4246-8597-47FD-90BB-94F669DB08BA}"/>
              </a:ext>
            </a:extLst>
          </p:cNvPr>
          <p:cNvPicPr>
            <a:picLocks noGrp="1" noChangeAspect="1"/>
          </p:cNvPicPr>
          <p:nvPr>
            <p:ph type="pic" idx="4294967295"/>
          </p:nvPr>
        </p:nvPicPr>
        <p:blipFill>
          <a:blip r:embed="rId3">
            <a:extLst>
              <a:ext uri="{28A0092B-C50C-407E-A947-70E740481C1C}">
                <a14:useLocalDpi xmlns:a14="http://schemas.microsoft.com/office/drawing/2010/main" val="0"/>
              </a:ext>
            </a:extLst>
          </a:blip>
          <a:srcRect/>
          <a:stretch/>
        </p:blipFill>
        <p:spPr>
          <a:xfrm>
            <a:off x="3662363" y="0"/>
            <a:ext cx="5481637" cy="3365500"/>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a:ln>
            <a:noFill/>
          </a:ln>
        </p:spPr>
      </p:pic>
      <p:pic>
        <p:nvPicPr>
          <p:cNvPr id="12" name="Picture 11">
            <a:extLst>
              <a:ext uri="{FF2B5EF4-FFF2-40B4-BE49-F238E27FC236}">
                <a16:creationId xmlns:a16="http://schemas.microsoft.com/office/drawing/2014/main" id="{109DEBB7-EED8-40D8-955C-FC0310251FE6}"/>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662268" y="3389472"/>
            <a:ext cx="5481732" cy="3468528"/>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p:spPr>
      </p:pic>
      <p:sp>
        <p:nvSpPr>
          <p:cNvPr id="15" name="Rectangle: Rounded Corners 14">
            <a:extLst>
              <a:ext uri="{FF2B5EF4-FFF2-40B4-BE49-F238E27FC236}">
                <a16:creationId xmlns:a16="http://schemas.microsoft.com/office/drawing/2014/main" id="{97718311-8474-4D06-BECE-F6AC24249ED0}"/>
              </a:ext>
            </a:extLst>
          </p:cNvPr>
          <p:cNvSpPr/>
          <p:nvPr/>
        </p:nvSpPr>
        <p:spPr>
          <a:xfrm>
            <a:off x="310139" y="369088"/>
            <a:ext cx="4403529" cy="5932728"/>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endParaRPr lang="en-CA" dirty="0"/>
          </a:p>
        </p:txBody>
      </p:sp>
      <p:cxnSp>
        <p:nvCxnSpPr>
          <p:cNvPr id="13" name="Straight Connector 12">
            <a:extLst>
              <a:ext uri="{FF2B5EF4-FFF2-40B4-BE49-F238E27FC236}">
                <a16:creationId xmlns:a16="http://schemas.microsoft.com/office/drawing/2014/main" id="{97018A3F-AFEC-47A8-AD95-4E1CE0928F2B}"/>
              </a:ext>
            </a:extLst>
          </p:cNvPr>
          <p:cNvCxnSpPr/>
          <p:nvPr/>
        </p:nvCxnSpPr>
        <p:spPr>
          <a:xfrm>
            <a:off x="719783" y="1824162"/>
            <a:ext cx="3188569" cy="0"/>
          </a:xfrm>
          <a:prstGeom prst="line">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
        <p:nvSpPr>
          <p:cNvPr id="14" name="Title 3">
            <a:extLst>
              <a:ext uri="{FF2B5EF4-FFF2-40B4-BE49-F238E27FC236}">
                <a16:creationId xmlns:a16="http://schemas.microsoft.com/office/drawing/2014/main" id="{04452BE3-AAEC-4C7C-8C2F-DE3296DD1520}"/>
              </a:ext>
            </a:extLst>
          </p:cNvPr>
          <p:cNvSpPr txBox="1">
            <a:spLocks/>
          </p:cNvSpPr>
          <p:nvPr/>
        </p:nvSpPr>
        <p:spPr>
          <a:xfrm>
            <a:off x="719783" y="952562"/>
            <a:ext cx="4548473" cy="7876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FF6600"/>
                </a:solidFill>
                <a:latin typeface="Arial Rounded MT Bold" panose="020F0704030504030204" pitchFamily="34" charset="0"/>
                <a:ea typeface="+mj-ea"/>
                <a:cs typeface="+mj-cs"/>
              </a:defRPr>
            </a:lvl1pPr>
          </a:lstStyle>
          <a:p>
            <a:r>
              <a:rPr lang="en-US" sz="3000" dirty="0">
                <a:latin typeface="Lexend Deca Medium" pitchFamily="2" charset="77"/>
              </a:rPr>
              <a:t>ASK</a:t>
            </a:r>
          </a:p>
        </p:txBody>
      </p:sp>
      <p:sp>
        <p:nvSpPr>
          <p:cNvPr id="4" name="TextBox 3">
            <a:extLst>
              <a:ext uri="{FF2B5EF4-FFF2-40B4-BE49-F238E27FC236}">
                <a16:creationId xmlns:a16="http://schemas.microsoft.com/office/drawing/2014/main" id="{7D319892-311F-E369-691F-C35B8B7C13A7}"/>
              </a:ext>
            </a:extLst>
          </p:cNvPr>
          <p:cNvSpPr txBox="1"/>
          <p:nvPr/>
        </p:nvSpPr>
        <p:spPr>
          <a:xfrm rot="20675479">
            <a:off x="6140413" y="3493008"/>
            <a:ext cx="909223" cy="1631216"/>
          </a:xfrm>
          <a:prstGeom prst="rect">
            <a:avLst/>
          </a:prstGeom>
          <a:noFill/>
        </p:spPr>
        <p:txBody>
          <a:bodyPr wrap="none" rtlCol="0">
            <a:spAutoFit/>
          </a:bodyPr>
          <a:lstStyle/>
          <a:p>
            <a:r>
              <a:rPr lang="en-US" sz="10000" dirty="0">
                <a:solidFill>
                  <a:srgbClr val="FF6600"/>
                </a:solidFill>
                <a:latin typeface="Adlib" pitchFamily="2" charset="0"/>
              </a:rPr>
              <a:t>?</a:t>
            </a:r>
            <a:endParaRPr lang="en-CA" sz="10000" dirty="0">
              <a:solidFill>
                <a:srgbClr val="FF6600"/>
              </a:solidFill>
              <a:latin typeface="Adlib" pitchFamily="2" charset="0"/>
            </a:endParaRPr>
          </a:p>
        </p:txBody>
      </p:sp>
      <p:sp>
        <p:nvSpPr>
          <p:cNvPr id="7" name="TextBox 6">
            <a:extLst>
              <a:ext uri="{FF2B5EF4-FFF2-40B4-BE49-F238E27FC236}">
                <a16:creationId xmlns:a16="http://schemas.microsoft.com/office/drawing/2014/main" id="{2AA236BB-A27C-6C35-CF60-26710F56425F}"/>
              </a:ext>
            </a:extLst>
          </p:cNvPr>
          <p:cNvSpPr txBox="1"/>
          <p:nvPr/>
        </p:nvSpPr>
        <p:spPr>
          <a:xfrm rot="254826">
            <a:off x="5633967" y="4246498"/>
            <a:ext cx="909223" cy="1631216"/>
          </a:xfrm>
          <a:prstGeom prst="rect">
            <a:avLst/>
          </a:prstGeom>
          <a:noFill/>
        </p:spPr>
        <p:txBody>
          <a:bodyPr wrap="none" rtlCol="0">
            <a:spAutoFit/>
          </a:bodyPr>
          <a:lstStyle/>
          <a:p>
            <a:r>
              <a:rPr lang="en-US" sz="10000" dirty="0">
                <a:solidFill>
                  <a:srgbClr val="FF6600"/>
                </a:solidFill>
                <a:latin typeface="Adlib" pitchFamily="2" charset="0"/>
              </a:rPr>
              <a:t>?</a:t>
            </a:r>
            <a:endParaRPr lang="en-CA" sz="10000" dirty="0">
              <a:solidFill>
                <a:srgbClr val="FF6600"/>
              </a:solidFill>
              <a:latin typeface="Adlib" pitchFamily="2" charset="0"/>
            </a:endParaRPr>
          </a:p>
        </p:txBody>
      </p:sp>
      <p:sp>
        <p:nvSpPr>
          <p:cNvPr id="2" name="Content Placeholder 1">
            <a:extLst>
              <a:ext uri="{FF2B5EF4-FFF2-40B4-BE49-F238E27FC236}">
                <a16:creationId xmlns:a16="http://schemas.microsoft.com/office/drawing/2014/main" id="{668BC656-AE6B-4CE8-A02A-27EAD0DFF6C0}"/>
              </a:ext>
            </a:extLst>
          </p:cNvPr>
          <p:cNvSpPr>
            <a:spLocks noGrp="1"/>
          </p:cNvSpPr>
          <p:nvPr>
            <p:ph idx="1"/>
          </p:nvPr>
        </p:nvSpPr>
        <p:spPr>
          <a:xfrm>
            <a:off x="719783" y="1940339"/>
            <a:ext cx="3840140" cy="4736554"/>
          </a:xfrm>
        </p:spPr>
        <p:txBody>
          <a:bodyPr vert="horz" lIns="91440" tIns="45720" rIns="91440" bIns="45720" rtlCol="0">
            <a:noAutofit/>
          </a:bodyPr>
          <a:lstStyle/>
          <a:p>
            <a:pPr>
              <a:lnSpc>
                <a:spcPct val="125000"/>
              </a:lnSpc>
              <a:spcBef>
                <a:spcPts val="2400"/>
              </a:spcBef>
            </a:pPr>
            <a:r>
              <a:rPr lang="en-US" sz="2800" dirty="0">
                <a:solidFill>
                  <a:srgbClr val="FF6600"/>
                </a:solidFill>
                <a:latin typeface="Lexend Deca Light" pitchFamily="2" charset="77"/>
              </a:rPr>
              <a:t>What are some of the challenges farmers face when growing crops?</a:t>
            </a:r>
          </a:p>
        </p:txBody>
      </p:sp>
    </p:spTree>
    <p:extLst>
      <p:ext uri="{BB962C8B-B14F-4D97-AF65-F5344CB8AC3E}">
        <p14:creationId xmlns:p14="http://schemas.microsoft.com/office/powerpoint/2010/main" val="15062381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244EF3-10FB-2156-E946-4A0924A3CE73}"/>
              </a:ext>
            </a:extLst>
          </p:cNvPr>
          <p:cNvSpPr>
            <a:spLocks noGrp="1"/>
          </p:cNvSpPr>
          <p:nvPr>
            <p:ph type="title"/>
          </p:nvPr>
        </p:nvSpPr>
        <p:spPr>
          <a:xfrm>
            <a:off x="1096298" y="789709"/>
            <a:ext cx="5938887" cy="778208"/>
          </a:xfrm>
        </p:spPr>
        <p:txBody>
          <a:bodyPr/>
          <a:lstStyle/>
          <a:p>
            <a:r>
              <a:rPr lang="en-US" dirty="0">
                <a:latin typeface="Lexend Deca Medium" pitchFamily="2" charset="77"/>
              </a:rPr>
              <a:t>Research</a:t>
            </a:r>
            <a:endParaRPr lang="en-CA" dirty="0">
              <a:latin typeface="Lexend Deca Medium" pitchFamily="2" charset="77"/>
            </a:endParaRPr>
          </a:p>
        </p:txBody>
      </p:sp>
      <p:sp>
        <p:nvSpPr>
          <p:cNvPr id="3" name="Content Placeholder 2">
            <a:extLst>
              <a:ext uri="{FF2B5EF4-FFF2-40B4-BE49-F238E27FC236}">
                <a16:creationId xmlns:a16="http://schemas.microsoft.com/office/drawing/2014/main" id="{EACA8B8F-386E-906D-6902-D0F0C797C058}"/>
              </a:ext>
            </a:extLst>
          </p:cNvPr>
          <p:cNvSpPr>
            <a:spLocks noGrp="1"/>
          </p:cNvSpPr>
          <p:nvPr>
            <p:ph idx="1"/>
          </p:nvPr>
        </p:nvSpPr>
        <p:spPr>
          <a:xfrm>
            <a:off x="1096298" y="1854558"/>
            <a:ext cx="7470885" cy="4213733"/>
          </a:xfrm>
        </p:spPr>
        <p:txBody>
          <a:bodyPr>
            <a:normAutofit/>
          </a:bodyPr>
          <a:lstStyle/>
          <a:p>
            <a:pPr marL="0" indent="0">
              <a:lnSpc>
                <a:spcPct val="100000"/>
              </a:lnSpc>
              <a:spcBef>
                <a:spcPts val="1200"/>
              </a:spcBef>
              <a:buNone/>
            </a:pPr>
            <a:r>
              <a:rPr lang="en-US" sz="2000" dirty="0">
                <a:latin typeface="Lexend Deca Light" pitchFamily="2" charset="77"/>
              </a:rPr>
              <a:t>Growing grains takes many types of machines. </a:t>
            </a:r>
            <a:br>
              <a:rPr lang="en-US" sz="2000" dirty="0">
                <a:latin typeface="Lexend Deca Light" pitchFamily="2" charset="77"/>
              </a:rPr>
            </a:br>
            <a:r>
              <a:rPr lang="en-US" sz="2000" dirty="0">
                <a:latin typeface="Lexend Deca Light" pitchFamily="2" charset="77"/>
              </a:rPr>
              <a:t>Each group will research a piece of machinery. </a:t>
            </a:r>
          </a:p>
          <a:p>
            <a:pPr marL="0" indent="0">
              <a:lnSpc>
                <a:spcPct val="100000"/>
              </a:lnSpc>
              <a:spcBef>
                <a:spcPts val="1200"/>
              </a:spcBef>
              <a:buNone/>
            </a:pPr>
            <a:r>
              <a:rPr lang="en-US" sz="2000" dirty="0">
                <a:latin typeface="Lexend Deca Light" pitchFamily="2" charset="77"/>
              </a:rPr>
              <a:t>Research: </a:t>
            </a:r>
          </a:p>
          <a:p>
            <a:pPr marL="555625" lvl="1" indent="-342900">
              <a:lnSpc>
                <a:spcPct val="100000"/>
              </a:lnSpc>
              <a:spcBef>
                <a:spcPts val="1200"/>
              </a:spcBef>
              <a:buFont typeface="Courier New" panose="02070309020205020404" pitchFamily="49" charset="0"/>
              <a:buChar char="o"/>
            </a:pPr>
            <a:r>
              <a:rPr lang="en-US" sz="2000" dirty="0">
                <a:latin typeface="Lexend Deca Light" pitchFamily="2" charset="77"/>
              </a:rPr>
              <a:t>What does it do?</a:t>
            </a:r>
          </a:p>
          <a:p>
            <a:pPr marL="555625" lvl="1" indent="-342900">
              <a:lnSpc>
                <a:spcPct val="100000"/>
              </a:lnSpc>
              <a:spcBef>
                <a:spcPts val="1200"/>
              </a:spcBef>
              <a:buFont typeface="Courier New" panose="02070309020205020404" pitchFamily="49" charset="0"/>
              <a:buChar char="o"/>
            </a:pPr>
            <a:r>
              <a:rPr lang="en-US" sz="2000" dirty="0">
                <a:latin typeface="Lexend Deca Light" pitchFamily="2" charset="77"/>
              </a:rPr>
              <a:t>How does it work?</a:t>
            </a:r>
          </a:p>
          <a:p>
            <a:pPr marL="555625" lvl="1" indent="-342900">
              <a:lnSpc>
                <a:spcPct val="100000"/>
              </a:lnSpc>
              <a:spcBef>
                <a:spcPts val="1200"/>
              </a:spcBef>
              <a:buFont typeface="Courier New" panose="02070309020205020404" pitchFamily="49" charset="0"/>
              <a:buChar char="o"/>
            </a:pPr>
            <a:r>
              <a:rPr lang="en-US" sz="2000" dirty="0">
                <a:latin typeface="Lexend Deca Light" pitchFamily="2" charset="77"/>
              </a:rPr>
              <a:t>What are its advantages?</a:t>
            </a:r>
          </a:p>
          <a:p>
            <a:pPr marL="555625" lvl="1" indent="-342900">
              <a:lnSpc>
                <a:spcPct val="100000"/>
              </a:lnSpc>
              <a:spcBef>
                <a:spcPts val="1200"/>
              </a:spcBef>
              <a:buFont typeface="Courier New" panose="02070309020205020404" pitchFamily="49" charset="0"/>
              <a:buChar char="o"/>
            </a:pPr>
            <a:r>
              <a:rPr lang="en-US" sz="2000" dirty="0">
                <a:latin typeface="Lexend Deca Light" pitchFamily="2" charset="77"/>
              </a:rPr>
              <a:t>What are its disadvantages?</a:t>
            </a:r>
          </a:p>
          <a:p>
            <a:pPr marL="0" indent="0">
              <a:lnSpc>
                <a:spcPct val="100000"/>
              </a:lnSpc>
              <a:spcBef>
                <a:spcPts val="1200"/>
              </a:spcBef>
              <a:buNone/>
            </a:pPr>
            <a:endParaRPr lang="en-US" sz="2000" dirty="0">
              <a:latin typeface="Lexend Deca Light" pitchFamily="2" charset="77"/>
            </a:endParaRPr>
          </a:p>
          <a:p>
            <a:pPr marL="0" indent="0">
              <a:lnSpc>
                <a:spcPct val="100000"/>
              </a:lnSpc>
              <a:spcBef>
                <a:spcPts val="1200"/>
              </a:spcBef>
              <a:buNone/>
            </a:pPr>
            <a:r>
              <a:rPr lang="en-US" sz="2000" dirty="0">
                <a:latin typeface="Lexend Deca Light" pitchFamily="2" charset="77"/>
              </a:rPr>
              <a:t>Make notes. </a:t>
            </a:r>
          </a:p>
          <a:p>
            <a:pPr>
              <a:spcBef>
                <a:spcPts val="2400"/>
              </a:spcBef>
            </a:pPr>
            <a:endParaRPr lang="en-CA" sz="2000" dirty="0">
              <a:latin typeface="Lexend Deca Light" pitchFamily="2" charset="77"/>
            </a:endParaRPr>
          </a:p>
        </p:txBody>
      </p:sp>
    </p:spTree>
    <p:extLst>
      <p:ext uri="{BB962C8B-B14F-4D97-AF65-F5344CB8AC3E}">
        <p14:creationId xmlns:p14="http://schemas.microsoft.com/office/powerpoint/2010/main" val="41696440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231BF440-39FA-4087-84CC-2EEC0BBDAF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5" name="Freeform: Shape 14">
            <a:extLst>
              <a:ext uri="{FF2B5EF4-FFF2-40B4-BE49-F238E27FC236}">
                <a16:creationId xmlns:a16="http://schemas.microsoft.com/office/drawing/2014/main" id="{F04E4CBA-303B-48BD-8451-C2701CB0EE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7" name="Freeform: Shape 16">
            <a:extLst>
              <a:ext uri="{FF2B5EF4-FFF2-40B4-BE49-F238E27FC236}">
                <a16:creationId xmlns:a16="http://schemas.microsoft.com/office/drawing/2014/main" id="{F6CA58B3-AFCC-4A40-9882-50D5080879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65499"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9" name="Rectangle 18">
            <a:extLst>
              <a:ext uri="{FF2B5EF4-FFF2-40B4-BE49-F238E27FC236}">
                <a16:creationId xmlns:a16="http://schemas.microsoft.com/office/drawing/2014/main" id="{75C56826-D4E5-42ED-8529-079651CB30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52144"/>
            <a:ext cx="96012"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useBgFill="1">
        <p:nvSpPr>
          <p:cNvPr id="21" name="Rectangle 20">
            <a:extLst>
              <a:ext uri="{FF2B5EF4-FFF2-40B4-BE49-F238E27FC236}">
                <a16:creationId xmlns:a16="http://schemas.microsoft.com/office/drawing/2014/main" id="{82095FCE-EF05-4443-B97A-85DEE3A5CA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CA00AE6B-AA30-4CF8-BA6F-339B780AD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2" name="Picture Placeholder 5">
            <a:extLst>
              <a:ext uri="{FF2B5EF4-FFF2-40B4-BE49-F238E27FC236}">
                <a16:creationId xmlns:a16="http://schemas.microsoft.com/office/drawing/2014/main" id="{52BF72DB-FF63-DCFA-3FEA-D944F9A51171}"/>
              </a:ext>
            </a:extLst>
          </p:cNvPr>
          <p:cNvPicPr>
            <a:picLocks noChangeAspect="1"/>
          </p:cNvPicPr>
          <p:nvPr/>
        </p:nvPicPr>
        <p:blipFill>
          <a:blip r:embed="rId3">
            <a:extLst>
              <a:ext uri="{28A0092B-C50C-407E-A947-70E740481C1C}">
                <a14:useLocalDpi xmlns:a14="http://schemas.microsoft.com/office/drawing/2010/main" val="0"/>
              </a:ext>
            </a:extLst>
          </a:blip>
          <a:srcRect l="408" r="408"/>
          <a:stretch/>
        </p:blipFill>
        <p:spPr>
          <a:xfrm>
            <a:off x="3638198" y="0"/>
            <a:ext cx="5537915" cy="3717839"/>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a:ln>
            <a:noFill/>
          </a:ln>
        </p:spPr>
      </p:pic>
      <p:pic>
        <p:nvPicPr>
          <p:cNvPr id="4" name="Picture 3">
            <a:extLst>
              <a:ext uri="{FF2B5EF4-FFF2-40B4-BE49-F238E27FC236}">
                <a16:creationId xmlns:a16="http://schemas.microsoft.com/office/drawing/2014/main" id="{30843506-A3E3-C364-A7FB-C49DD57040BB}"/>
              </a:ext>
            </a:extLst>
          </p:cNvPr>
          <p:cNvPicPr>
            <a:picLocks noChangeAspect="1"/>
          </p:cNvPicPr>
          <p:nvPr/>
        </p:nvPicPr>
        <p:blipFill>
          <a:blip r:embed="rId4">
            <a:extLst>
              <a:ext uri="{28A0092B-C50C-407E-A947-70E740481C1C}">
                <a14:useLocalDpi xmlns:a14="http://schemas.microsoft.com/office/drawing/2010/main" val="0"/>
              </a:ext>
            </a:extLst>
          </a:blip>
          <a:srcRect t="7577" r="6598" b="7577"/>
          <a:stretch/>
        </p:blipFill>
        <p:spPr>
          <a:xfrm>
            <a:off x="3526859" y="3607555"/>
            <a:ext cx="5617141" cy="3250445"/>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p:spPr>
      </p:pic>
      <p:sp>
        <p:nvSpPr>
          <p:cNvPr id="6" name="Rectangle: Rounded Corners 17">
            <a:extLst>
              <a:ext uri="{FF2B5EF4-FFF2-40B4-BE49-F238E27FC236}">
                <a16:creationId xmlns:a16="http://schemas.microsoft.com/office/drawing/2014/main" id="{9D9076CF-B812-04A7-7613-0C73A91D6337}"/>
              </a:ext>
            </a:extLst>
          </p:cNvPr>
          <p:cNvSpPr/>
          <p:nvPr/>
        </p:nvSpPr>
        <p:spPr>
          <a:xfrm>
            <a:off x="190608" y="780039"/>
            <a:ext cx="5081295" cy="5743725"/>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7" name="Straight Connector 6">
            <a:extLst>
              <a:ext uri="{FF2B5EF4-FFF2-40B4-BE49-F238E27FC236}">
                <a16:creationId xmlns:a16="http://schemas.microsoft.com/office/drawing/2014/main" id="{C6A639C7-F218-FDB0-F07B-15F35A2EC642}"/>
              </a:ext>
            </a:extLst>
          </p:cNvPr>
          <p:cNvCxnSpPr/>
          <p:nvPr/>
        </p:nvCxnSpPr>
        <p:spPr>
          <a:xfrm>
            <a:off x="671984" y="1752429"/>
            <a:ext cx="3188569" cy="0"/>
          </a:xfrm>
          <a:prstGeom prst="line">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
        <p:nvSpPr>
          <p:cNvPr id="8" name="Title 3">
            <a:extLst>
              <a:ext uri="{FF2B5EF4-FFF2-40B4-BE49-F238E27FC236}">
                <a16:creationId xmlns:a16="http://schemas.microsoft.com/office/drawing/2014/main" id="{1B07E94F-0962-EDEE-7FAA-D1D09F7BBBFD}"/>
              </a:ext>
            </a:extLst>
          </p:cNvPr>
          <p:cNvSpPr txBox="1">
            <a:spLocks/>
          </p:cNvSpPr>
          <p:nvPr/>
        </p:nvSpPr>
        <p:spPr>
          <a:xfrm>
            <a:off x="639871" y="964796"/>
            <a:ext cx="4382098" cy="787633"/>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3200" kern="1200">
                <a:solidFill>
                  <a:srgbClr val="FF6600"/>
                </a:solidFill>
                <a:latin typeface="Arial Rounded MT Bold" panose="020F0704030504030204" pitchFamily="34" charset="0"/>
                <a:ea typeface="+mj-ea"/>
                <a:cs typeface="+mj-cs"/>
              </a:defRPr>
            </a:lvl1pPr>
          </a:lstStyle>
          <a:p>
            <a:r>
              <a:rPr lang="en-US" sz="3000" dirty="0">
                <a:latin typeface="Lexend Deca Medium" pitchFamily="2" charset="77"/>
              </a:rPr>
              <a:t>Cultivator/Tillage Machine</a:t>
            </a:r>
          </a:p>
        </p:txBody>
      </p:sp>
      <p:sp>
        <p:nvSpPr>
          <p:cNvPr id="9" name="Content Placeholder 2">
            <a:extLst>
              <a:ext uri="{FF2B5EF4-FFF2-40B4-BE49-F238E27FC236}">
                <a16:creationId xmlns:a16="http://schemas.microsoft.com/office/drawing/2014/main" id="{1627863C-4B35-5B3A-D23E-A1BEE984BFD3}"/>
              </a:ext>
            </a:extLst>
          </p:cNvPr>
          <p:cNvSpPr txBox="1">
            <a:spLocks/>
          </p:cNvSpPr>
          <p:nvPr/>
        </p:nvSpPr>
        <p:spPr>
          <a:xfrm>
            <a:off x="624868" y="1937186"/>
            <a:ext cx="4344381" cy="473655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1200"/>
              </a:spcBef>
            </a:pPr>
            <a:r>
              <a:rPr lang="en-US" sz="2000" dirty="0">
                <a:latin typeface="Lexend Deca Light" pitchFamily="2" charset="77"/>
              </a:rPr>
              <a:t>Tillage means to prepare the land for growing plants. </a:t>
            </a:r>
          </a:p>
          <a:p>
            <a:pPr>
              <a:lnSpc>
                <a:spcPct val="100000"/>
              </a:lnSpc>
              <a:spcBef>
                <a:spcPts val="1200"/>
              </a:spcBef>
            </a:pPr>
            <a:r>
              <a:rPr lang="en-US" sz="2000" b="0" i="0" dirty="0">
                <a:solidFill>
                  <a:srgbClr val="040C28"/>
                </a:solidFill>
                <a:effectLst/>
                <a:latin typeface="Lexend Deca Light"/>
              </a:rPr>
              <a:t>A machine pulled by a tractor that disturbs the top surface of the soil to either prepare the soil into a smooth, loose, aerated seedbed, and/or to kill weeds. </a:t>
            </a:r>
          </a:p>
          <a:p>
            <a:pPr>
              <a:lnSpc>
                <a:spcPct val="100000"/>
              </a:lnSpc>
              <a:spcBef>
                <a:spcPts val="1200"/>
              </a:spcBef>
            </a:pPr>
            <a:r>
              <a:rPr lang="en-US" sz="2000" dirty="0">
                <a:solidFill>
                  <a:srgbClr val="040C28"/>
                </a:solidFill>
                <a:latin typeface="Lexend Deca Light"/>
              </a:rPr>
              <a:t>There are different types of tillage machines depending on the soil type, farm type, or how much tillage the farmer wants to do to the field. </a:t>
            </a:r>
            <a:endParaRPr lang="en-US" sz="2000" b="0" i="0" dirty="0">
              <a:solidFill>
                <a:srgbClr val="040C28"/>
              </a:solidFill>
              <a:effectLst/>
              <a:latin typeface="Lexend Deca Light"/>
            </a:endParaRPr>
          </a:p>
        </p:txBody>
      </p:sp>
    </p:spTree>
    <p:extLst>
      <p:ext uri="{BB962C8B-B14F-4D97-AF65-F5344CB8AC3E}">
        <p14:creationId xmlns:p14="http://schemas.microsoft.com/office/powerpoint/2010/main" val="28768054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231BF440-39FA-4087-84CC-2EEC0BBDAF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5" name="Freeform: Shape 14">
            <a:extLst>
              <a:ext uri="{FF2B5EF4-FFF2-40B4-BE49-F238E27FC236}">
                <a16:creationId xmlns:a16="http://schemas.microsoft.com/office/drawing/2014/main" id="{F04E4CBA-303B-48BD-8451-C2701CB0EE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7" name="Freeform: Shape 16">
            <a:extLst>
              <a:ext uri="{FF2B5EF4-FFF2-40B4-BE49-F238E27FC236}">
                <a16:creationId xmlns:a16="http://schemas.microsoft.com/office/drawing/2014/main" id="{F6CA58B3-AFCC-4A40-9882-50D5080879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65499"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9" name="Rectangle 18">
            <a:extLst>
              <a:ext uri="{FF2B5EF4-FFF2-40B4-BE49-F238E27FC236}">
                <a16:creationId xmlns:a16="http://schemas.microsoft.com/office/drawing/2014/main" id="{75C56826-D4E5-42ED-8529-079651CB30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52144"/>
            <a:ext cx="96012"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useBgFill="1">
        <p:nvSpPr>
          <p:cNvPr id="21" name="Rectangle 20">
            <a:extLst>
              <a:ext uri="{FF2B5EF4-FFF2-40B4-BE49-F238E27FC236}">
                <a16:creationId xmlns:a16="http://schemas.microsoft.com/office/drawing/2014/main" id="{82095FCE-EF05-4443-B97A-85DEE3A5CA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CA00AE6B-AA30-4CF8-BA6F-339B780AD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6" name="Picture Placeholder 5">
            <a:extLst>
              <a:ext uri="{FF2B5EF4-FFF2-40B4-BE49-F238E27FC236}">
                <a16:creationId xmlns:a16="http://schemas.microsoft.com/office/drawing/2014/main" id="{F18F5153-4989-FAC1-F9EA-9BE7EC0EC341}"/>
              </a:ext>
            </a:extLst>
          </p:cNvPr>
          <p:cNvPicPr>
            <a:picLocks noChangeAspect="1"/>
          </p:cNvPicPr>
          <p:nvPr/>
        </p:nvPicPr>
        <p:blipFill>
          <a:blip r:embed="rId3">
            <a:extLst>
              <a:ext uri="{28A0092B-C50C-407E-A947-70E740481C1C}">
                <a14:useLocalDpi xmlns:a14="http://schemas.microsoft.com/office/drawing/2010/main" val="0"/>
              </a:ext>
            </a:extLst>
          </a:blip>
          <a:srcRect l="6080" t="245" r="8632" b="14467"/>
          <a:stretch/>
        </p:blipFill>
        <p:spPr>
          <a:xfrm>
            <a:off x="3606085" y="-1"/>
            <a:ext cx="5537915" cy="3717839"/>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a:ln>
            <a:noFill/>
          </a:ln>
        </p:spPr>
      </p:pic>
      <p:pic>
        <p:nvPicPr>
          <p:cNvPr id="24" name="Picture 23">
            <a:extLst>
              <a:ext uri="{FF2B5EF4-FFF2-40B4-BE49-F238E27FC236}">
                <a16:creationId xmlns:a16="http://schemas.microsoft.com/office/drawing/2014/main" id="{661ABDA4-3660-D47F-F0A7-D977383B11AA}"/>
              </a:ext>
            </a:extLst>
          </p:cNvPr>
          <p:cNvPicPr>
            <a:picLocks noChangeAspect="1"/>
          </p:cNvPicPr>
          <p:nvPr/>
        </p:nvPicPr>
        <p:blipFill>
          <a:blip r:embed="rId4">
            <a:extLst>
              <a:ext uri="{28A0092B-C50C-407E-A947-70E740481C1C}">
                <a14:useLocalDpi xmlns:a14="http://schemas.microsoft.com/office/drawing/2010/main" val="0"/>
              </a:ext>
            </a:extLst>
          </a:blip>
          <a:srcRect l="942" t="-69" r="11827" b="12838"/>
          <a:stretch/>
        </p:blipFill>
        <p:spPr>
          <a:xfrm>
            <a:off x="3130067" y="3642336"/>
            <a:ext cx="6013933" cy="3250445"/>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p:spPr>
      </p:pic>
      <p:sp>
        <p:nvSpPr>
          <p:cNvPr id="28" name="Rectangle: Rounded Corners 17">
            <a:extLst>
              <a:ext uri="{FF2B5EF4-FFF2-40B4-BE49-F238E27FC236}">
                <a16:creationId xmlns:a16="http://schemas.microsoft.com/office/drawing/2014/main" id="{67C9FEA3-E9AC-27A6-2982-D0884BBC7FD6}"/>
              </a:ext>
            </a:extLst>
          </p:cNvPr>
          <p:cNvSpPr/>
          <p:nvPr/>
        </p:nvSpPr>
        <p:spPr>
          <a:xfrm>
            <a:off x="96012" y="780039"/>
            <a:ext cx="5081295" cy="5743725"/>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29" name="Straight Connector 28">
            <a:extLst>
              <a:ext uri="{FF2B5EF4-FFF2-40B4-BE49-F238E27FC236}">
                <a16:creationId xmlns:a16="http://schemas.microsoft.com/office/drawing/2014/main" id="{C3FD29DA-7ACB-D48D-7190-697BCAC932D8}"/>
              </a:ext>
            </a:extLst>
          </p:cNvPr>
          <p:cNvCxnSpPr/>
          <p:nvPr/>
        </p:nvCxnSpPr>
        <p:spPr>
          <a:xfrm>
            <a:off x="577388" y="1752429"/>
            <a:ext cx="3188569" cy="0"/>
          </a:xfrm>
          <a:prstGeom prst="line">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
        <p:nvSpPr>
          <p:cNvPr id="30" name="Title 3">
            <a:extLst>
              <a:ext uri="{FF2B5EF4-FFF2-40B4-BE49-F238E27FC236}">
                <a16:creationId xmlns:a16="http://schemas.microsoft.com/office/drawing/2014/main" id="{4609B31E-AD8F-08D5-5C93-1CED548214E8}"/>
              </a:ext>
            </a:extLst>
          </p:cNvPr>
          <p:cNvSpPr txBox="1">
            <a:spLocks/>
          </p:cNvSpPr>
          <p:nvPr/>
        </p:nvSpPr>
        <p:spPr>
          <a:xfrm>
            <a:off x="545275" y="964796"/>
            <a:ext cx="4382098" cy="7876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FF6600"/>
                </a:solidFill>
                <a:latin typeface="Arial Rounded MT Bold" panose="020F0704030504030204" pitchFamily="34" charset="0"/>
                <a:ea typeface="+mj-ea"/>
                <a:cs typeface="+mj-cs"/>
              </a:defRPr>
            </a:lvl1pPr>
          </a:lstStyle>
          <a:p>
            <a:r>
              <a:rPr lang="en-US" sz="3000" dirty="0">
                <a:latin typeface="Lexend Deca Medium" pitchFamily="2" charset="77"/>
              </a:rPr>
              <a:t>Seed Drill </a:t>
            </a:r>
          </a:p>
        </p:txBody>
      </p:sp>
      <p:sp>
        <p:nvSpPr>
          <p:cNvPr id="31" name="Content Placeholder 2">
            <a:extLst>
              <a:ext uri="{FF2B5EF4-FFF2-40B4-BE49-F238E27FC236}">
                <a16:creationId xmlns:a16="http://schemas.microsoft.com/office/drawing/2014/main" id="{C556656E-A2F0-62C4-677B-B705525D0F42}"/>
              </a:ext>
            </a:extLst>
          </p:cNvPr>
          <p:cNvSpPr txBox="1">
            <a:spLocks/>
          </p:cNvSpPr>
          <p:nvPr/>
        </p:nvSpPr>
        <p:spPr>
          <a:xfrm>
            <a:off x="530272" y="1937186"/>
            <a:ext cx="4344381" cy="473655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1200"/>
              </a:spcBef>
            </a:pPr>
            <a:r>
              <a:rPr lang="en-US" sz="2000" dirty="0">
                <a:latin typeface="Lexend Deca Light" pitchFamily="2" charset="77"/>
              </a:rPr>
              <a:t>A seed drill plants seeds. </a:t>
            </a:r>
            <a:br>
              <a:rPr lang="en-US" sz="2000" dirty="0">
                <a:latin typeface="Lexend Deca Light" pitchFamily="2" charset="77"/>
              </a:rPr>
            </a:br>
            <a:r>
              <a:rPr lang="en-US" sz="2000" dirty="0">
                <a:latin typeface="Lexend Deca Light" pitchFamily="2" charset="77"/>
              </a:rPr>
              <a:t>A tractor pulls the seed drill. </a:t>
            </a:r>
          </a:p>
          <a:p>
            <a:pPr>
              <a:lnSpc>
                <a:spcPct val="100000"/>
              </a:lnSpc>
              <a:spcBef>
                <a:spcPts val="1200"/>
              </a:spcBef>
            </a:pPr>
            <a:r>
              <a:rPr lang="en-US" sz="2000" dirty="0">
                <a:latin typeface="Lexend Deca Light" pitchFamily="2" charset="77"/>
              </a:rPr>
              <a:t>Some seed drills scrape a row in the soil, plant seeds in the row, and cover them with soil. </a:t>
            </a:r>
          </a:p>
          <a:p>
            <a:pPr>
              <a:lnSpc>
                <a:spcPct val="100000"/>
              </a:lnSpc>
              <a:spcBef>
                <a:spcPts val="1200"/>
              </a:spcBef>
            </a:pPr>
            <a:r>
              <a:rPr lang="en-US" sz="2000" dirty="0">
                <a:latin typeface="Lexend Deca Light" pitchFamily="2" charset="77"/>
              </a:rPr>
              <a:t>An air drill is a seed drill that pushes seeds into the ground with air.</a:t>
            </a:r>
          </a:p>
          <a:p>
            <a:pPr>
              <a:lnSpc>
                <a:spcPct val="100000"/>
              </a:lnSpc>
              <a:spcBef>
                <a:spcPts val="1200"/>
              </a:spcBef>
            </a:pPr>
            <a:r>
              <a:rPr lang="en-US" sz="2000" dirty="0">
                <a:latin typeface="Lexend Deca Light" pitchFamily="2" charset="77"/>
              </a:rPr>
              <a:t>All seed drills plant seeds at the best depth and spacing for plants to grow. </a:t>
            </a:r>
          </a:p>
        </p:txBody>
      </p:sp>
    </p:spTree>
    <p:extLst>
      <p:ext uri="{BB962C8B-B14F-4D97-AF65-F5344CB8AC3E}">
        <p14:creationId xmlns:p14="http://schemas.microsoft.com/office/powerpoint/2010/main" val="26980049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231BF440-39FA-4087-84CC-2EEC0BBDAF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1E500227-C2A1-4F77-8FB0-C9E958A9E57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662268" y="10"/>
            <a:ext cx="5481732" cy="336498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p:spPr>
      </p:pic>
      <p:pic>
        <p:nvPicPr>
          <p:cNvPr id="6" name="Picture Placeholder 5">
            <a:extLst>
              <a:ext uri="{FF2B5EF4-FFF2-40B4-BE49-F238E27FC236}">
                <a16:creationId xmlns:a16="http://schemas.microsoft.com/office/drawing/2014/main" id="{BC81E9E8-A606-4819-8B36-A0230D37B87B}"/>
              </a:ext>
            </a:extLst>
          </p:cNvPr>
          <p:cNvPicPr>
            <a:picLocks noGrp="1" noChangeAspect="1"/>
          </p:cNvPicPr>
          <p:nvPr>
            <p:ph type="pic" idx="13"/>
          </p:nvPr>
        </p:nvPicPr>
        <p:blipFill>
          <a:blip r:embed="rId4" cstate="screen">
            <a:extLst>
              <a:ext uri="{28A0092B-C50C-407E-A947-70E740481C1C}">
                <a14:useLocalDpi xmlns:a14="http://schemas.microsoft.com/office/drawing/2010/main"/>
              </a:ext>
            </a:extLst>
          </a:blip>
          <a:srcRect/>
          <a:stretch/>
        </p:blipFill>
        <p:spPr>
          <a:xfrm>
            <a:off x="3662268" y="3493008"/>
            <a:ext cx="5481732" cy="3364992"/>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a:ln>
            <a:noFill/>
          </a:ln>
        </p:spPr>
      </p:pic>
      <p:sp useBgFill="1">
        <p:nvSpPr>
          <p:cNvPr id="15" name="Freeform: Shape 14">
            <a:extLst>
              <a:ext uri="{FF2B5EF4-FFF2-40B4-BE49-F238E27FC236}">
                <a16:creationId xmlns:a16="http://schemas.microsoft.com/office/drawing/2014/main" id="{F04E4CBA-303B-48BD-8451-C2701CB0EE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7" name="Freeform: Shape 16">
            <a:extLst>
              <a:ext uri="{FF2B5EF4-FFF2-40B4-BE49-F238E27FC236}">
                <a16:creationId xmlns:a16="http://schemas.microsoft.com/office/drawing/2014/main" id="{F6CA58B3-AFCC-4A40-9882-50D5080879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65499"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9" name="Rectangle 18">
            <a:extLst>
              <a:ext uri="{FF2B5EF4-FFF2-40B4-BE49-F238E27FC236}">
                <a16:creationId xmlns:a16="http://schemas.microsoft.com/office/drawing/2014/main" id="{75C56826-D4E5-42ED-8529-079651CB30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52144"/>
            <a:ext cx="96012"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useBgFill="1">
        <p:nvSpPr>
          <p:cNvPr id="21" name="Rectangle 20">
            <a:extLst>
              <a:ext uri="{FF2B5EF4-FFF2-40B4-BE49-F238E27FC236}">
                <a16:creationId xmlns:a16="http://schemas.microsoft.com/office/drawing/2014/main" id="{82095FCE-EF05-4443-B97A-85DEE3A5CA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CA00AE6B-AA30-4CF8-BA6F-339B780AD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8" name="Rectangle: Rounded Corners 17">
            <a:extLst>
              <a:ext uri="{FF2B5EF4-FFF2-40B4-BE49-F238E27FC236}">
                <a16:creationId xmlns:a16="http://schemas.microsoft.com/office/drawing/2014/main" id="{24E9D7EA-FF6D-42D7-A99B-D14F7992B772}"/>
              </a:ext>
            </a:extLst>
          </p:cNvPr>
          <p:cNvSpPr/>
          <p:nvPr/>
        </p:nvSpPr>
        <p:spPr>
          <a:xfrm>
            <a:off x="96012" y="780039"/>
            <a:ext cx="5412070" cy="5743725"/>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14" name="Straight Connector 13">
            <a:extLst>
              <a:ext uri="{FF2B5EF4-FFF2-40B4-BE49-F238E27FC236}">
                <a16:creationId xmlns:a16="http://schemas.microsoft.com/office/drawing/2014/main" id="{6E6A8F53-CFF7-41EC-8440-7763226F7A14}"/>
              </a:ext>
            </a:extLst>
          </p:cNvPr>
          <p:cNvCxnSpPr/>
          <p:nvPr/>
        </p:nvCxnSpPr>
        <p:spPr>
          <a:xfrm>
            <a:off x="569712" y="2043103"/>
            <a:ext cx="3188569" cy="0"/>
          </a:xfrm>
          <a:prstGeom prst="line">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
        <p:nvSpPr>
          <p:cNvPr id="16" name="Title 3">
            <a:extLst>
              <a:ext uri="{FF2B5EF4-FFF2-40B4-BE49-F238E27FC236}">
                <a16:creationId xmlns:a16="http://schemas.microsoft.com/office/drawing/2014/main" id="{B6E1E382-F8E7-471D-8A63-E9E678A87D12}"/>
              </a:ext>
            </a:extLst>
          </p:cNvPr>
          <p:cNvSpPr txBox="1">
            <a:spLocks/>
          </p:cNvSpPr>
          <p:nvPr/>
        </p:nvSpPr>
        <p:spPr>
          <a:xfrm>
            <a:off x="471508" y="1235295"/>
            <a:ext cx="4382098" cy="7876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FF6600"/>
                </a:solidFill>
                <a:latin typeface="Arial Rounded MT Bold" panose="020F0704030504030204" pitchFamily="34" charset="0"/>
                <a:ea typeface="+mj-ea"/>
                <a:cs typeface="+mj-cs"/>
              </a:defRPr>
            </a:lvl1pPr>
          </a:lstStyle>
          <a:p>
            <a:r>
              <a:rPr lang="en-US" sz="3000" dirty="0">
                <a:latin typeface="Lexend Deca Medium" pitchFamily="2" charset="77"/>
              </a:rPr>
              <a:t>Crop Sprayer</a:t>
            </a:r>
          </a:p>
        </p:txBody>
      </p:sp>
      <p:sp>
        <p:nvSpPr>
          <p:cNvPr id="2" name="Content Placeholder 1">
            <a:extLst>
              <a:ext uri="{FF2B5EF4-FFF2-40B4-BE49-F238E27FC236}">
                <a16:creationId xmlns:a16="http://schemas.microsoft.com/office/drawing/2014/main" id="{668BC656-AE6B-4CE8-A02A-27EAD0DFF6C0}"/>
              </a:ext>
            </a:extLst>
          </p:cNvPr>
          <p:cNvSpPr>
            <a:spLocks noGrp="1"/>
          </p:cNvSpPr>
          <p:nvPr>
            <p:ph idx="4294967295"/>
          </p:nvPr>
        </p:nvSpPr>
        <p:spPr>
          <a:xfrm>
            <a:off x="569712" y="2271126"/>
            <a:ext cx="4565500" cy="4432276"/>
          </a:xfrm>
        </p:spPr>
        <p:txBody>
          <a:bodyPr vert="horz" lIns="91440" tIns="45720" rIns="91440" bIns="45720" rtlCol="0">
            <a:noAutofit/>
          </a:bodyPr>
          <a:lstStyle/>
          <a:p>
            <a:pPr>
              <a:lnSpc>
                <a:spcPct val="100000"/>
              </a:lnSpc>
              <a:spcBef>
                <a:spcPts val="1600"/>
              </a:spcBef>
            </a:pPr>
            <a:r>
              <a:rPr lang="en-US" sz="2000" dirty="0">
                <a:latin typeface="Lexend Deca Light" pitchFamily="2" charset="77"/>
              </a:rPr>
              <a:t>Some crops are sprayed with insecticides to kill harmful insects. </a:t>
            </a:r>
          </a:p>
          <a:p>
            <a:pPr>
              <a:lnSpc>
                <a:spcPct val="100000"/>
              </a:lnSpc>
              <a:spcBef>
                <a:spcPts val="1600"/>
              </a:spcBef>
            </a:pPr>
            <a:r>
              <a:rPr lang="en-US" sz="2000" dirty="0">
                <a:latin typeface="Lexend Deca Light" pitchFamily="2" charset="77"/>
              </a:rPr>
              <a:t>Some crops need fungicides to prevent a disease. </a:t>
            </a:r>
          </a:p>
          <a:p>
            <a:pPr>
              <a:lnSpc>
                <a:spcPct val="100000"/>
              </a:lnSpc>
              <a:spcBef>
                <a:spcPts val="1600"/>
              </a:spcBef>
            </a:pPr>
            <a:r>
              <a:rPr lang="en-US" sz="2000" dirty="0">
                <a:latin typeface="Lexend Deca Light" pitchFamily="2" charset="77"/>
              </a:rPr>
              <a:t>Some crops need herbicides to kill weeds. </a:t>
            </a:r>
          </a:p>
          <a:p>
            <a:pPr>
              <a:lnSpc>
                <a:spcPct val="100000"/>
              </a:lnSpc>
              <a:spcBef>
                <a:spcPts val="1600"/>
              </a:spcBef>
            </a:pPr>
            <a:r>
              <a:rPr lang="en-US" sz="2000" dirty="0">
                <a:latin typeface="Lexend Deca Light" pitchFamily="2" charset="77"/>
              </a:rPr>
              <a:t>Sprayers can also spray a liquid fertilizer onto growing crops. </a:t>
            </a:r>
          </a:p>
          <a:p>
            <a:pPr>
              <a:lnSpc>
                <a:spcPct val="100000"/>
              </a:lnSpc>
              <a:spcBef>
                <a:spcPts val="1600"/>
              </a:spcBef>
            </a:pPr>
            <a:r>
              <a:rPr lang="en-US" sz="2000" dirty="0">
                <a:latin typeface="Lexend Deca Light" pitchFamily="2" charset="77"/>
              </a:rPr>
              <a:t>Crop spraying is also used in organic farming. </a:t>
            </a:r>
          </a:p>
        </p:txBody>
      </p:sp>
    </p:spTree>
    <p:extLst>
      <p:ext uri="{BB962C8B-B14F-4D97-AF65-F5344CB8AC3E}">
        <p14:creationId xmlns:p14="http://schemas.microsoft.com/office/powerpoint/2010/main" val="17406968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231BF440-39FA-4087-84CC-2EEC0BBDAF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1E500227-C2A1-4F77-8FB0-C9E958A9E57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662267" y="0"/>
            <a:ext cx="5481733" cy="336499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p:spPr>
      </p:pic>
      <p:pic>
        <p:nvPicPr>
          <p:cNvPr id="6" name="Picture Placeholder 5">
            <a:extLst>
              <a:ext uri="{FF2B5EF4-FFF2-40B4-BE49-F238E27FC236}">
                <a16:creationId xmlns:a16="http://schemas.microsoft.com/office/drawing/2014/main" id="{BC81E9E8-A606-4819-8B36-A0230D37B87B}"/>
              </a:ext>
            </a:extLst>
          </p:cNvPr>
          <p:cNvPicPr>
            <a:picLocks noGrp="1" noChangeAspect="1"/>
          </p:cNvPicPr>
          <p:nvPr>
            <p:ph type="pic" idx="13"/>
          </p:nvPr>
        </p:nvPicPr>
        <p:blipFill>
          <a:blip r:embed="rId4" cstate="screen">
            <a:extLst>
              <a:ext uri="{28A0092B-C50C-407E-A947-70E740481C1C}">
                <a14:useLocalDpi xmlns:a14="http://schemas.microsoft.com/office/drawing/2010/main"/>
              </a:ext>
            </a:extLst>
          </a:blip>
          <a:srcRect/>
          <a:stretch/>
        </p:blipFill>
        <p:spPr>
          <a:xfrm>
            <a:off x="3662268" y="3493008"/>
            <a:ext cx="5481732" cy="3364992"/>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a:ln>
            <a:noFill/>
          </a:ln>
        </p:spPr>
      </p:pic>
      <p:sp useBgFill="1">
        <p:nvSpPr>
          <p:cNvPr id="15" name="Freeform: Shape 14">
            <a:extLst>
              <a:ext uri="{FF2B5EF4-FFF2-40B4-BE49-F238E27FC236}">
                <a16:creationId xmlns:a16="http://schemas.microsoft.com/office/drawing/2014/main" id="{F04E4CBA-303B-48BD-8451-C2701CB0EE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7" name="Freeform: Shape 16">
            <a:extLst>
              <a:ext uri="{FF2B5EF4-FFF2-40B4-BE49-F238E27FC236}">
                <a16:creationId xmlns:a16="http://schemas.microsoft.com/office/drawing/2014/main" id="{F6CA58B3-AFCC-4A40-9882-50D5080879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65499"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9" name="Rectangle 18">
            <a:extLst>
              <a:ext uri="{FF2B5EF4-FFF2-40B4-BE49-F238E27FC236}">
                <a16:creationId xmlns:a16="http://schemas.microsoft.com/office/drawing/2014/main" id="{75C56826-D4E5-42ED-8529-079651CB30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52144"/>
            <a:ext cx="96012"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useBgFill="1">
        <p:nvSpPr>
          <p:cNvPr id="21" name="Rectangle 20">
            <a:extLst>
              <a:ext uri="{FF2B5EF4-FFF2-40B4-BE49-F238E27FC236}">
                <a16:creationId xmlns:a16="http://schemas.microsoft.com/office/drawing/2014/main" id="{82095FCE-EF05-4443-B97A-85DEE3A5CA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CA00AE6B-AA30-4CF8-BA6F-339B780AD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8" name="Rectangle: Rounded Corners 17">
            <a:extLst>
              <a:ext uri="{FF2B5EF4-FFF2-40B4-BE49-F238E27FC236}">
                <a16:creationId xmlns:a16="http://schemas.microsoft.com/office/drawing/2014/main" id="{24E9D7EA-FF6D-42D7-A99B-D14F7992B772}"/>
              </a:ext>
            </a:extLst>
          </p:cNvPr>
          <p:cNvSpPr/>
          <p:nvPr/>
        </p:nvSpPr>
        <p:spPr>
          <a:xfrm>
            <a:off x="250315" y="571350"/>
            <a:ext cx="4715223" cy="5743725"/>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4" name="Straight Connector 13">
            <a:extLst>
              <a:ext uri="{FF2B5EF4-FFF2-40B4-BE49-F238E27FC236}">
                <a16:creationId xmlns:a16="http://schemas.microsoft.com/office/drawing/2014/main" id="{6E6A8F53-CFF7-41EC-8440-7763226F7A14}"/>
              </a:ext>
            </a:extLst>
          </p:cNvPr>
          <p:cNvCxnSpPr/>
          <p:nvPr/>
        </p:nvCxnSpPr>
        <p:spPr>
          <a:xfrm>
            <a:off x="688464" y="1801409"/>
            <a:ext cx="3188569" cy="0"/>
          </a:xfrm>
          <a:prstGeom prst="line">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
        <p:nvSpPr>
          <p:cNvPr id="16" name="Title 3">
            <a:extLst>
              <a:ext uri="{FF2B5EF4-FFF2-40B4-BE49-F238E27FC236}">
                <a16:creationId xmlns:a16="http://schemas.microsoft.com/office/drawing/2014/main" id="{B6E1E382-F8E7-471D-8A63-E9E678A87D12}"/>
              </a:ext>
            </a:extLst>
          </p:cNvPr>
          <p:cNvSpPr txBox="1">
            <a:spLocks/>
          </p:cNvSpPr>
          <p:nvPr/>
        </p:nvSpPr>
        <p:spPr>
          <a:xfrm>
            <a:off x="594520" y="1013776"/>
            <a:ext cx="4525321" cy="7876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FF6600"/>
                </a:solidFill>
                <a:latin typeface="Arial Rounded MT Bold" panose="020F0704030504030204" pitchFamily="34" charset="0"/>
                <a:ea typeface="+mj-ea"/>
                <a:cs typeface="+mj-cs"/>
              </a:defRPr>
            </a:lvl1pPr>
          </a:lstStyle>
          <a:p>
            <a:r>
              <a:rPr lang="en-US" sz="3000" dirty="0">
                <a:latin typeface="Lexend Deca Medium" pitchFamily="2" charset="77"/>
              </a:rPr>
              <a:t>Combine Harvester</a:t>
            </a:r>
          </a:p>
        </p:txBody>
      </p:sp>
      <p:sp>
        <p:nvSpPr>
          <p:cNvPr id="2" name="Content Placeholder 1">
            <a:extLst>
              <a:ext uri="{FF2B5EF4-FFF2-40B4-BE49-F238E27FC236}">
                <a16:creationId xmlns:a16="http://schemas.microsoft.com/office/drawing/2014/main" id="{668BC656-AE6B-4CE8-A02A-27EAD0DFF6C0}"/>
              </a:ext>
            </a:extLst>
          </p:cNvPr>
          <p:cNvSpPr>
            <a:spLocks noGrp="1"/>
          </p:cNvSpPr>
          <p:nvPr>
            <p:ph idx="4294967295"/>
          </p:nvPr>
        </p:nvSpPr>
        <p:spPr>
          <a:xfrm>
            <a:off x="615698" y="2018286"/>
            <a:ext cx="3670146" cy="4432276"/>
          </a:xfrm>
        </p:spPr>
        <p:txBody>
          <a:bodyPr vert="horz" lIns="91440" tIns="45720" rIns="91440" bIns="45720" rtlCol="0">
            <a:noAutofit/>
          </a:bodyPr>
          <a:lstStyle/>
          <a:p>
            <a:pPr>
              <a:lnSpc>
                <a:spcPct val="100000"/>
              </a:lnSpc>
              <a:spcBef>
                <a:spcPts val="1800"/>
              </a:spcBef>
            </a:pPr>
            <a:r>
              <a:rPr lang="en-US" sz="2000" dirty="0">
                <a:latin typeface="Lexend Deca Light" pitchFamily="2" charset="77"/>
              </a:rPr>
              <a:t>A combine harvester cuts grain plants and separates the grain from the stalks (straw). </a:t>
            </a:r>
          </a:p>
          <a:p>
            <a:pPr>
              <a:lnSpc>
                <a:spcPct val="100000"/>
              </a:lnSpc>
              <a:spcBef>
                <a:spcPts val="1800"/>
              </a:spcBef>
            </a:pPr>
            <a:r>
              <a:rPr lang="en-US" sz="2000" dirty="0">
                <a:latin typeface="Lexend Deca Light" pitchFamily="2" charset="77"/>
              </a:rPr>
              <a:t>Grain seeds are stored in the combine then moved to a trailer. The straw comes out the back of the machine.</a:t>
            </a:r>
          </a:p>
        </p:txBody>
      </p:sp>
    </p:spTree>
    <p:extLst>
      <p:ext uri="{BB962C8B-B14F-4D97-AF65-F5344CB8AC3E}">
        <p14:creationId xmlns:p14="http://schemas.microsoft.com/office/powerpoint/2010/main" val="28279244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8B32E2-BC42-A1C5-2853-D4BF56B22AD2}"/>
              </a:ext>
            </a:extLst>
          </p:cNvPr>
          <p:cNvSpPr>
            <a:spLocks noGrp="1"/>
          </p:cNvSpPr>
          <p:nvPr>
            <p:ph type="title"/>
          </p:nvPr>
        </p:nvSpPr>
        <p:spPr>
          <a:xfrm>
            <a:off x="1113261" y="712424"/>
            <a:ext cx="5938887" cy="778208"/>
          </a:xfrm>
        </p:spPr>
        <p:txBody>
          <a:bodyPr/>
          <a:lstStyle/>
          <a:p>
            <a:r>
              <a:rPr lang="en-US" dirty="0">
                <a:latin typeface="Lexend Deca Medium" pitchFamily="2" charset="77"/>
              </a:rPr>
              <a:t>IMAGINE</a:t>
            </a:r>
            <a:endParaRPr lang="en-CA" dirty="0">
              <a:latin typeface="Lexend Deca Medium" pitchFamily="2" charset="77"/>
            </a:endParaRPr>
          </a:p>
        </p:txBody>
      </p:sp>
      <p:sp>
        <p:nvSpPr>
          <p:cNvPr id="3" name="Content Placeholder 2">
            <a:extLst>
              <a:ext uri="{FF2B5EF4-FFF2-40B4-BE49-F238E27FC236}">
                <a16:creationId xmlns:a16="http://schemas.microsoft.com/office/drawing/2014/main" id="{0B7F074B-1DB3-ECFC-441B-8C30912D149F}"/>
              </a:ext>
            </a:extLst>
          </p:cNvPr>
          <p:cNvSpPr>
            <a:spLocks noGrp="1"/>
          </p:cNvSpPr>
          <p:nvPr>
            <p:ph idx="1"/>
          </p:nvPr>
        </p:nvSpPr>
        <p:spPr>
          <a:xfrm>
            <a:off x="1113261" y="1355139"/>
            <a:ext cx="6963092" cy="1903216"/>
          </a:xfrm>
        </p:spPr>
        <p:txBody>
          <a:bodyPr>
            <a:normAutofit/>
          </a:bodyPr>
          <a:lstStyle/>
          <a:p>
            <a:pPr>
              <a:lnSpc>
                <a:spcPct val="125000"/>
              </a:lnSpc>
              <a:spcBef>
                <a:spcPts val="2400"/>
              </a:spcBef>
            </a:pPr>
            <a:r>
              <a:rPr lang="en-US" sz="2000" dirty="0">
                <a:latin typeface="Lexend Deca Light" pitchFamily="2" charset="77"/>
              </a:rPr>
              <a:t>Farmers use technology to be more efficient and environmentally friendly, and to produce more food.</a:t>
            </a:r>
          </a:p>
          <a:p>
            <a:pPr>
              <a:lnSpc>
                <a:spcPct val="125000"/>
              </a:lnSpc>
              <a:spcBef>
                <a:spcPts val="2400"/>
              </a:spcBef>
            </a:pPr>
            <a:r>
              <a:rPr lang="en-US" sz="2000" dirty="0">
                <a:latin typeface="Lexend Deca Light" pitchFamily="2" charset="77"/>
              </a:rPr>
              <a:t>See how robots work on farms using GPS technology, AI for mapping, and even how we could farm in space!</a:t>
            </a:r>
          </a:p>
        </p:txBody>
      </p:sp>
      <p:pic>
        <p:nvPicPr>
          <p:cNvPr id="4" name="Online Media 3" descr="The Future of Farming Robots - 13 High Tech Examples (Compilation)">
            <a:hlinkClick r:id="" action="ppaction://media"/>
            <a:extLst>
              <a:ext uri="{FF2B5EF4-FFF2-40B4-BE49-F238E27FC236}">
                <a16:creationId xmlns:a16="http://schemas.microsoft.com/office/drawing/2014/main" id="{2A9C5817-657D-C2D4-41DA-41F35B287898}"/>
              </a:ext>
            </a:extLst>
          </p:cNvPr>
          <p:cNvPicPr>
            <a:picLocks noRot="1" noChangeAspect="1"/>
          </p:cNvPicPr>
          <p:nvPr>
            <a:videoFile r:link="rId1"/>
          </p:nvPr>
        </p:nvPicPr>
        <p:blipFill>
          <a:blip r:embed="rId4"/>
          <a:stretch>
            <a:fillRect/>
          </a:stretch>
        </p:blipFill>
        <p:spPr>
          <a:xfrm>
            <a:off x="2458836" y="3599646"/>
            <a:ext cx="4226327" cy="2387875"/>
          </a:xfrm>
          <a:prstGeom prst="rect">
            <a:avLst/>
          </a:prstGeom>
        </p:spPr>
      </p:pic>
    </p:spTree>
    <p:extLst>
      <p:ext uri="{BB962C8B-B14F-4D97-AF65-F5344CB8AC3E}">
        <p14:creationId xmlns:p14="http://schemas.microsoft.com/office/powerpoint/2010/main" val="543941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87C480-56E4-BA3F-9F48-9DDFB20369C4}"/>
              </a:ext>
            </a:extLst>
          </p:cNvPr>
          <p:cNvSpPr>
            <a:spLocks noGrp="1"/>
          </p:cNvSpPr>
          <p:nvPr>
            <p:ph type="title"/>
          </p:nvPr>
        </p:nvSpPr>
        <p:spPr>
          <a:xfrm>
            <a:off x="1109176" y="758837"/>
            <a:ext cx="5938887" cy="778208"/>
          </a:xfrm>
        </p:spPr>
        <p:txBody>
          <a:bodyPr>
            <a:normAutofit/>
          </a:bodyPr>
          <a:lstStyle/>
          <a:p>
            <a:r>
              <a:rPr lang="en-US" dirty="0">
                <a:latin typeface="Lexend Deca Medium" pitchFamily="2" charset="77"/>
              </a:rPr>
              <a:t>PLAN</a:t>
            </a:r>
            <a:endParaRPr lang="en-CA" dirty="0">
              <a:latin typeface="Lexend Deca Medium" pitchFamily="2" charset="77"/>
            </a:endParaRPr>
          </a:p>
        </p:txBody>
      </p:sp>
      <p:sp>
        <p:nvSpPr>
          <p:cNvPr id="3" name="Content Placeholder 2">
            <a:extLst>
              <a:ext uri="{FF2B5EF4-FFF2-40B4-BE49-F238E27FC236}">
                <a16:creationId xmlns:a16="http://schemas.microsoft.com/office/drawing/2014/main" id="{4C68CFFD-D3DD-75A3-2F5E-93D9450F7C36}"/>
              </a:ext>
            </a:extLst>
          </p:cNvPr>
          <p:cNvSpPr>
            <a:spLocks noGrp="1"/>
          </p:cNvSpPr>
          <p:nvPr>
            <p:ph idx="1"/>
          </p:nvPr>
        </p:nvSpPr>
        <p:spPr>
          <a:xfrm>
            <a:off x="980388" y="1554935"/>
            <a:ext cx="7418895" cy="2803262"/>
          </a:xfrm>
        </p:spPr>
        <p:txBody>
          <a:bodyPr>
            <a:normAutofit/>
          </a:bodyPr>
          <a:lstStyle/>
          <a:p>
            <a:pPr>
              <a:lnSpc>
                <a:spcPct val="100000"/>
              </a:lnSpc>
              <a:spcBef>
                <a:spcPts val="1400"/>
              </a:spcBef>
            </a:pPr>
            <a:r>
              <a:rPr lang="en-US" sz="2000" dirty="0">
                <a:latin typeface="Lexend Deca Light" pitchFamily="2" charset="77"/>
              </a:rPr>
              <a:t>After you research, plan your farming machine design. </a:t>
            </a:r>
          </a:p>
          <a:p>
            <a:pPr>
              <a:lnSpc>
                <a:spcPct val="100000"/>
              </a:lnSpc>
              <a:spcBef>
                <a:spcPts val="1400"/>
              </a:spcBef>
            </a:pPr>
            <a:r>
              <a:rPr lang="en-US" sz="2000" dirty="0">
                <a:latin typeface="Lexend Deca Light" pitchFamily="2" charset="77"/>
              </a:rPr>
              <a:t>Think: how will your machine work? Refer to the notes you’ve made and make a sketch. Label your sketch. </a:t>
            </a:r>
          </a:p>
          <a:p>
            <a:pPr>
              <a:lnSpc>
                <a:spcPct val="100000"/>
              </a:lnSpc>
              <a:spcBef>
                <a:spcPts val="1400"/>
              </a:spcBef>
            </a:pPr>
            <a:r>
              <a:rPr lang="en-US" sz="2000" dirty="0">
                <a:latin typeface="Lexend Deca Light" pitchFamily="2" charset="77"/>
              </a:rPr>
              <a:t>Think: how can you improve the machine using what you have learned? </a:t>
            </a:r>
          </a:p>
          <a:p>
            <a:pPr>
              <a:lnSpc>
                <a:spcPct val="100000"/>
              </a:lnSpc>
              <a:spcBef>
                <a:spcPts val="1400"/>
              </a:spcBef>
            </a:pPr>
            <a:r>
              <a:rPr lang="en-US" sz="2000" dirty="0">
                <a:latin typeface="Lexend Deca Light" pitchFamily="2" charset="77"/>
              </a:rPr>
              <a:t>Think about the seed planter design. Could you alter the seed planter to plant a large field faster? </a:t>
            </a:r>
          </a:p>
        </p:txBody>
      </p:sp>
      <p:pic>
        <p:nvPicPr>
          <p:cNvPr id="9" name="Picture 8" descr="A picture containing text, toy, vector graphics&#10;&#10;Description automatically generated">
            <a:extLst>
              <a:ext uri="{FF2B5EF4-FFF2-40B4-BE49-F238E27FC236}">
                <a16:creationId xmlns:a16="http://schemas.microsoft.com/office/drawing/2014/main" id="{FFAE879F-8ED5-9D4F-15E1-539C3867E58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455948" y="4376087"/>
            <a:ext cx="2500928" cy="2276355"/>
          </a:xfrm>
          <a:prstGeom prst="rect">
            <a:avLst/>
          </a:prstGeom>
        </p:spPr>
      </p:pic>
    </p:spTree>
    <p:extLst>
      <p:ext uri="{BB962C8B-B14F-4D97-AF65-F5344CB8AC3E}">
        <p14:creationId xmlns:p14="http://schemas.microsoft.com/office/powerpoint/2010/main" val="35496756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424DF4E-8C92-8293-8583-941D69F440BA}"/>
              </a:ext>
            </a:extLst>
          </p:cNvPr>
          <p:cNvSpPr/>
          <p:nvPr/>
        </p:nvSpPr>
        <p:spPr>
          <a:xfrm>
            <a:off x="0" y="0"/>
            <a:ext cx="9144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1E500227-C2A1-4F77-8FB0-C9E958A9E57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662268" y="10"/>
            <a:ext cx="5481732" cy="336498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p:spPr>
      </p:pic>
      <p:pic>
        <p:nvPicPr>
          <p:cNvPr id="6" name="Picture Placeholder 5">
            <a:extLst>
              <a:ext uri="{FF2B5EF4-FFF2-40B4-BE49-F238E27FC236}">
                <a16:creationId xmlns:a16="http://schemas.microsoft.com/office/drawing/2014/main" id="{BC81E9E8-A606-4819-8B36-A0230D37B87B}"/>
              </a:ext>
            </a:extLst>
          </p:cNvPr>
          <p:cNvPicPr>
            <a:picLocks noGrp="1" noChangeAspect="1"/>
          </p:cNvPicPr>
          <p:nvPr>
            <p:ph type="pic" idx="4294967295"/>
          </p:nvPr>
        </p:nvPicPr>
        <p:blipFill>
          <a:blip r:embed="rId4" cstate="screen">
            <a:extLst>
              <a:ext uri="{28A0092B-C50C-407E-A947-70E740481C1C}">
                <a14:useLocalDpi xmlns:a14="http://schemas.microsoft.com/office/drawing/2010/main"/>
              </a:ext>
            </a:extLst>
          </a:blip>
          <a:srcRect/>
          <a:stretch/>
        </p:blipFill>
        <p:spPr>
          <a:xfrm>
            <a:off x="3662363" y="3492500"/>
            <a:ext cx="5481637" cy="3365500"/>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a:ln>
            <a:noFill/>
          </a:ln>
        </p:spPr>
      </p:pic>
      <p:sp>
        <p:nvSpPr>
          <p:cNvPr id="18" name="Rectangle: Rounded Corners 17">
            <a:extLst>
              <a:ext uri="{FF2B5EF4-FFF2-40B4-BE49-F238E27FC236}">
                <a16:creationId xmlns:a16="http://schemas.microsoft.com/office/drawing/2014/main" id="{24E9D7EA-FF6D-42D7-A99B-D14F7992B772}"/>
              </a:ext>
            </a:extLst>
          </p:cNvPr>
          <p:cNvSpPr/>
          <p:nvPr/>
        </p:nvSpPr>
        <p:spPr>
          <a:xfrm>
            <a:off x="250315" y="571350"/>
            <a:ext cx="4715223" cy="5743725"/>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4" name="Straight Connector 13">
            <a:extLst>
              <a:ext uri="{FF2B5EF4-FFF2-40B4-BE49-F238E27FC236}">
                <a16:creationId xmlns:a16="http://schemas.microsoft.com/office/drawing/2014/main" id="{6E6A8F53-CFF7-41EC-8440-7763226F7A14}"/>
              </a:ext>
            </a:extLst>
          </p:cNvPr>
          <p:cNvCxnSpPr/>
          <p:nvPr/>
        </p:nvCxnSpPr>
        <p:spPr>
          <a:xfrm>
            <a:off x="761262" y="2004466"/>
            <a:ext cx="3188569" cy="0"/>
          </a:xfrm>
          <a:prstGeom prst="line">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
        <p:nvSpPr>
          <p:cNvPr id="16" name="Title 3">
            <a:extLst>
              <a:ext uri="{FF2B5EF4-FFF2-40B4-BE49-F238E27FC236}">
                <a16:creationId xmlns:a16="http://schemas.microsoft.com/office/drawing/2014/main" id="{B6E1E382-F8E7-471D-8A63-E9E678A87D12}"/>
              </a:ext>
            </a:extLst>
          </p:cNvPr>
          <p:cNvSpPr txBox="1">
            <a:spLocks/>
          </p:cNvSpPr>
          <p:nvPr/>
        </p:nvSpPr>
        <p:spPr>
          <a:xfrm>
            <a:off x="640999" y="1102933"/>
            <a:ext cx="3624601" cy="7876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FF6600"/>
                </a:solidFill>
                <a:latin typeface="Arial Rounded MT Bold" panose="020F0704030504030204" pitchFamily="34" charset="0"/>
                <a:ea typeface="+mj-ea"/>
                <a:cs typeface="+mj-cs"/>
              </a:defRPr>
            </a:lvl1pPr>
          </a:lstStyle>
          <a:p>
            <a:r>
              <a:rPr lang="en-US" sz="3000" dirty="0">
                <a:latin typeface="Lexend Deca Medium" pitchFamily="2" charset="77"/>
              </a:rPr>
              <a:t>CREATE</a:t>
            </a:r>
          </a:p>
        </p:txBody>
      </p:sp>
      <p:sp>
        <p:nvSpPr>
          <p:cNvPr id="2" name="Content Placeholder 1">
            <a:extLst>
              <a:ext uri="{FF2B5EF4-FFF2-40B4-BE49-F238E27FC236}">
                <a16:creationId xmlns:a16="http://schemas.microsoft.com/office/drawing/2014/main" id="{668BC656-AE6B-4CE8-A02A-27EAD0DFF6C0}"/>
              </a:ext>
            </a:extLst>
          </p:cNvPr>
          <p:cNvSpPr>
            <a:spLocks noGrp="1"/>
          </p:cNvSpPr>
          <p:nvPr>
            <p:ph idx="1"/>
          </p:nvPr>
        </p:nvSpPr>
        <p:spPr>
          <a:xfrm>
            <a:off x="725773" y="2265127"/>
            <a:ext cx="3583744" cy="4736554"/>
          </a:xfrm>
        </p:spPr>
        <p:txBody>
          <a:bodyPr vert="horz" lIns="91440" tIns="45720" rIns="91440" bIns="45720" rtlCol="0">
            <a:noAutofit/>
          </a:bodyPr>
          <a:lstStyle/>
          <a:p>
            <a:pPr>
              <a:lnSpc>
                <a:spcPct val="100000"/>
              </a:lnSpc>
              <a:spcBef>
                <a:spcPts val="1800"/>
              </a:spcBef>
            </a:pPr>
            <a:r>
              <a:rPr lang="en-US" sz="2000" dirty="0">
                <a:latin typeface="Lexend Deca Light" pitchFamily="2" charset="77"/>
              </a:rPr>
              <a:t>Work in your group to build your machine out of recycled materials. </a:t>
            </a:r>
          </a:p>
          <a:p>
            <a:pPr>
              <a:lnSpc>
                <a:spcPct val="100000"/>
              </a:lnSpc>
              <a:spcBef>
                <a:spcPts val="1800"/>
              </a:spcBef>
            </a:pPr>
            <a:r>
              <a:rPr lang="en-US" sz="2000" dirty="0">
                <a:latin typeface="Lexend Deca Light" pitchFamily="2" charset="77"/>
              </a:rPr>
              <a:t>Which materials will you use for each part of the machine?</a:t>
            </a:r>
          </a:p>
        </p:txBody>
      </p:sp>
    </p:spTree>
    <p:extLst>
      <p:ext uri="{BB962C8B-B14F-4D97-AF65-F5344CB8AC3E}">
        <p14:creationId xmlns:p14="http://schemas.microsoft.com/office/powerpoint/2010/main" val="42236755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6C9DA23-84F5-5965-14DC-3300C676CDEB}"/>
              </a:ext>
            </a:extLst>
          </p:cNvPr>
          <p:cNvSpPr/>
          <p:nvPr/>
        </p:nvSpPr>
        <p:spPr>
          <a:xfrm>
            <a:off x="0" y="0"/>
            <a:ext cx="9144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1E500227-C2A1-4F77-8FB0-C9E958A9E57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662268" y="10"/>
            <a:ext cx="5481732" cy="336498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p:spPr>
      </p:pic>
      <p:sp>
        <p:nvSpPr>
          <p:cNvPr id="3" name="Title 2">
            <a:extLst>
              <a:ext uri="{FF2B5EF4-FFF2-40B4-BE49-F238E27FC236}">
                <a16:creationId xmlns:a16="http://schemas.microsoft.com/office/drawing/2014/main" id="{71EB77AB-8693-5821-3FF2-B88D06B04E00}"/>
              </a:ext>
            </a:extLst>
          </p:cNvPr>
          <p:cNvSpPr>
            <a:spLocks noGrp="1"/>
          </p:cNvSpPr>
          <p:nvPr>
            <p:ph type="title"/>
          </p:nvPr>
        </p:nvSpPr>
        <p:spPr>
          <a:xfrm>
            <a:off x="980388" y="556184"/>
            <a:ext cx="3585111" cy="778208"/>
          </a:xfrm>
        </p:spPr>
        <p:txBody>
          <a:bodyPr/>
          <a:lstStyle/>
          <a:p>
            <a:endParaRPr lang="en-CA" dirty="0"/>
          </a:p>
        </p:txBody>
      </p:sp>
      <p:pic>
        <p:nvPicPr>
          <p:cNvPr id="6" name="Picture Placeholder 5">
            <a:extLst>
              <a:ext uri="{FF2B5EF4-FFF2-40B4-BE49-F238E27FC236}">
                <a16:creationId xmlns:a16="http://schemas.microsoft.com/office/drawing/2014/main" id="{BC81E9E8-A606-4819-8B36-A0230D37B87B}"/>
              </a:ext>
            </a:extLst>
          </p:cNvPr>
          <p:cNvPicPr>
            <a:picLocks noGrp="1" noChangeAspect="1"/>
          </p:cNvPicPr>
          <p:nvPr>
            <p:ph type="pic" idx="4294967295"/>
          </p:nvPr>
        </p:nvPicPr>
        <p:blipFill>
          <a:blip r:embed="rId4" cstate="screen">
            <a:extLst>
              <a:ext uri="{28A0092B-C50C-407E-A947-70E740481C1C}">
                <a14:useLocalDpi xmlns:a14="http://schemas.microsoft.com/office/drawing/2010/main"/>
              </a:ext>
            </a:extLst>
          </a:blip>
          <a:srcRect/>
          <a:stretch/>
        </p:blipFill>
        <p:spPr>
          <a:xfrm>
            <a:off x="3662363" y="3492500"/>
            <a:ext cx="5481637" cy="3365500"/>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a:ln>
            <a:noFill/>
          </a:ln>
        </p:spPr>
      </p:pic>
      <p:sp>
        <p:nvSpPr>
          <p:cNvPr id="18" name="Rectangle: Rounded Corners 17">
            <a:extLst>
              <a:ext uri="{FF2B5EF4-FFF2-40B4-BE49-F238E27FC236}">
                <a16:creationId xmlns:a16="http://schemas.microsoft.com/office/drawing/2014/main" id="{24E9D7EA-FF6D-42D7-A99B-D14F7992B772}"/>
              </a:ext>
            </a:extLst>
          </p:cNvPr>
          <p:cNvSpPr/>
          <p:nvPr/>
        </p:nvSpPr>
        <p:spPr>
          <a:xfrm>
            <a:off x="250315" y="571350"/>
            <a:ext cx="4715223" cy="5743725"/>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4" name="Straight Connector 13">
            <a:extLst>
              <a:ext uri="{FF2B5EF4-FFF2-40B4-BE49-F238E27FC236}">
                <a16:creationId xmlns:a16="http://schemas.microsoft.com/office/drawing/2014/main" id="{6E6A8F53-CFF7-41EC-8440-7763226F7A14}"/>
              </a:ext>
            </a:extLst>
          </p:cNvPr>
          <p:cNvCxnSpPr/>
          <p:nvPr/>
        </p:nvCxnSpPr>
        <p:spPr>
          <a:xfrm>
            <a:off x="569711" y="1940072"/>
            <a:ext cx="3188569" cy="0"/>
          </a:xfrm>
          <a:prstGeom prst="line">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
        <p:nvSpPr>
          <p:cNvPr id="16" name="Title 3">
            <a:extLst>
              <a:ext uri="{FF2B5EF4-FFF2-40B4-BE49-F238E27FC236}">
                <a16:creationId xmlns:a16="http://schemas.microsoft.com/office/drawing/2014/main" id="{B6E1E382-F8E7-471D-8A63-E9E678A87D12}"/>
              </a:ext>
            </a:extLst>
          </p:cNvPr>
          <p:cNvSpPr txBox="1">
            <a:spLocks/>
          </p:cNvSpPr>
          <p:nvPr/>
        </p:nvSpPr>
        <p:spPr>
          <a:xfrm>
            <a:off x="440217" y="982482"/>
            <a:ext cx="4125282" cy="108429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FF6600"/>
                </a:solidFill>
                <a:latin typeface="Arial Rounded MT Bold" panose="020F0704030504030204" pitchFamily="34" charset="0"/>
                <a:ea typeface="+mj-ea"/>
                <a:cs typeface="+mj-cs"/>
              </a:defRPr>
            </a:lvl1pPr>
          </a:lstStyle>
          <a:p>
            <a:r>
              <a:rPr lang="en-US" sz="3000" dirty="0">
                <a:latin typeface="Lexend Deca Medium" pitchFamily="2" charset="77"/>
              </a:rPr>
              <a:t>TEST and IMPROVE</a:t>
            </a:r>
          </a:p>
        </p:txBody>
      </p:sp>
      <p:sp>
        <p:nvSpPr>
          <p:cNvPr id="2" name="Content Placeholder 1">
            <a:extLst>
              <a:ext uri="{FF2B5EF4-FFF2-40B4-BE49-F238E27FC236}">
                <a16:creationId xmlns:a16="http://schemas.microsoft.com/office/drawing/2014/main" id="{668BC656-AE6B-4CE8-A02A-27EAD0DFF6C0}"/>
              </a:ext>
            </a:extLst>
          </p:cNvPr>
          <p:cNvSpPr>
            <a:spLocks noGrp="1"/>
          </p:cNvSpPr>
          <p:nvPr>
            <p:ph idx="1"/>
          </p:nvPr>
        </p:nvSpPr>
        <p:spPr>
          <a:xfrm>
            <a:off x="569711" y="1714866"/>
            <a:ext cx="4315184" cy="4736554"/>
          </a:xfrm>
        </p:spPr>
        <p:txBody>
          <a:bodyPr vert="horz" lIns="91440" tIns="45720" rIns="91440" bIns="45720" rtlCol="0">
            <a:noAutofit/>
          </a:bodyPr>
          <a:lstStyle/>
          <a:p>
            <a:pPr>
              <a:lnSpc>
                <a:spcPct val="100000"/>
              </a:lnSpc>
              <a:spcBef>
                <a:spcPts val="1200"/>
              </a:spcBef>
            </a:pPr>
            <a:endParaRPr lang="en-US" sz="2000" dirty="0">
              <a:latin typeface="Lexend Deca Light" pitchFamily="2" charset="77"/>
            </a:endParaRPr>
          </a:p>
          <a:p>
            <a:pPr>
              <a:lnSpc>
                <a:spcPct val="100000"/>
              </a:lnSpc>
              <a:spcBef>
                <a:spcPts val="1200"/>
              </a:spcBef>
            </a:pPr>
            <a:r>
              <a:rPr lang="en-US" sz="2000" dirty="0">
                <a:latin typeface="Lexend Deca Light" pitchFamily="2" charset="77"/>
              </a:rPr>
              <a:t>Use the evaluation sheet to make notes:</a:t>
            </a:r>
          </a:p>
          <a:p>
            <a:pPr lvl="1">
              <a:lnSpc>
                <a:spcPct val="100000"/>
              </a:lnSpc>
              <a:spcBef>
                <a:spcPts val="1200"/>
              </a:spcBef>
            </a:pPr>
            <a:r>
              <a:rPr lang="en-US" sz="2000" dirty="0">
                <a:latin typeface="Lexend Deca Light" pitchFamily="2" charset="77"/>
              </a:rPr>
              <a:t>What went well with your design?</a:t>
            </a:r>
          </a:p>
          <a:p>
            <a:pPr lvl="1">
              <a:lnSpc>
                <a:spcPct val="100000"/>
              </a:lnSpc>
              <a:spcBef>
                <a:spcPts val="1200"/>
              </a:spcBef>
            </a:pPr>
            <a:r>
              <a:rPr lang="en-US" sz="2000" dirty="0">
                <a:latin typeface="Lexend Deca Light" pitchFamily="2" charset="77"/>
              </a:rPr>
              <a:t>What would you like to improve? </a:t>
            </a:r>
          </a:p>
          <a:p>
            <a:pPr>
              <a:lnSpc>
                <a:spcPct val="100000"/>
              </a:lnSpc>
              <a:spcBef>
                <a:spcPts val="1200"/>
              </a:spcBef>
            </a:pPr>
            <a:r>
              <a:rPr lang="en-US" sz="2000" dirty="0">
                <a:latin typeface="Lexend Deca Light" pitchFamily="2" charset="77"/>
              </a:rPr>
              <a:t>Use your notes to adjust your machine to make it work even better.</a:t>
            </a:r>
          </a:p>
        </p:txBody>
      </p:sp>
    </p:spTree>
    <p:extLst>
      <p:ext uri="{BB962C8B-B14F-4D97-AF65-F5344CB8AC3E}">
        <p14:creationId xmlns:p14="http://schemas.microsoft.com/office/powerpoint/2010/main" val="8070043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162DF4-5148-6D06-BC8D-50751B878EEE}"/>
              </a:ext>
            </a:extLst>
          </p:cNvPr>
          <p:cNvSpPr>
            <a:spLocks noGrp="1"/>
          </p:cNvSpPr>
          <p:nvPr>
            <p:ph type="title"/>
          </p:nvPr>
        </p:nvSpPr>
        <p:spPr>
          <a:xfrm>
            <a:off x="1056864" y="710730"/>
            <a:ext cx="5938887" cy="778208"/>
          </a:xfrm>
        </p:spPr>
        <p:txBody>
          <a:bodyPr/>
          <a:lstStyle/>
          <a:p>
            <a:r>
              <a:rPr lang="en-US" dirty="0">
                <a:latin typeface="Lexend Deca Medium" pitchFamily="2" charset="77"/>
              </a:rPr>
              <a:t>A Note for Teachers</a:t>
            </a:r>
          </a:p>
        </p:txBody>
      </p:sp>
      <p:sp>
        <p:nvSpPr>
          <p:cNvPr id="3" name="Content Placeholder 2">
            <a:extLst>
              <a:ext uri="{FF2B5EF4-FFF2-40B4-BE49-F238E27FC236}">
                <a16:creationId xmlns:a16="http://schemas.microsoft.com/office/drawing/2014/main" id="{E171F7F7-9F69-6B89-85D6-F40CE747D6D7}"/>
              </a:ext>
            </a:extLst>
          </p:cNvPr>
          <p:cNvSpPr>
            <a:spLocks noGrp="1"/>
          </p:cNvSpPr>
          <p:nvPr>
            <p:ph idx="1"/>
          </p:nvPr>
        </p:nvSpPr>
        <p:spPr>
          <a:xfrm>
            <a:off x="1056864" y="1596981"/>
            <a:ext cx="7030271" cy="4418914"/>
          </a:xfrm>
        </p:spPr>
        <p:txBody>
          <a:bodyPr>
            <a:noAutofit/>
          </a:bodyPr>
          <a:lstStyle/>
          <a:p>
            <a:pPr marL="0" indent="0">
              <a:lnSpc>
                <a:spcPct val="110000"/>
              </a:lnSpc>
              <a:spcBef>
                <a:spcPts val="0"/>
              </a:spcBef>
              <a:buNone/>
            </a:pPr>
            <a:r>
              <a:rPr lang="en-US" sz="1800" dirty="0">
                <a:latin typeface="Lexend Deca Light" pitchFamily="2" charset="77"/>
              </a:rPr>
              <a:t>This is a highlight for students and teachers. It’s a great activity for consolidating their learning about soils and technology!</a:t>
            </a:r>
          </a:p>
          <a:p>
            <a:pPr marL="0" indent="0">
              <a:lnSpc>
                <a:spcPct val="110000"/>
              </a:lnSpc>
              <a:spcBef>
                <a:spcPts val="0"/>
              </a:spcBef>
              <a:buNone/>
            </a:pPr>
            <a:endParaRPr lang="en-US" sz="1800" dirty="0">
              <a:latin typeface="Lexend Deca Light" pitchFamily="2" charset="77"/>
            </a:endParaRPr>
          </a:p>
          <a:p>
            <a:pPr marL="0" indent="0">
              <a:lnSpc>
                <a:spcPct val="110000"/>
              </a:lnSpc>
              <a:spcBef>
                <a:spcPts val="0"/>
              </a:spcBef>
              <a:buNone/>
            </a:pPr>
            <a:r>
              <a:rPr lang="en-US" sz="1800" dirty="0">
                <a:latin typeface="Lexend Deca Light" pitchFamily="2" charset="77"/>
              </a:rPr>
              <a:t>The lesson can take multiple blocks. It’s up to you how much time you give to this lesson.  </a:t>
            </a:r>
          </a:p>
          <a:p>
            <a:pPr marL="0" indent="0">
              <a:lnSpc>
                <a:spcPct val="110000"/>
              </a:lnSpc>
              <a:spcBef>
                <a:spcPts val="0"/>
              </a:spcBef>
              <a:buNone/>
            </a:pPr>
            <a:endParaRPr lang="en-US" sz="1800" dirty="0">
              <a:latin typeface="Lexend Deca Light" pitchFamily="2" charset="77"/>
            </a:endParaRPr>
          </a:p>
          <a:p>
            <a:pPr marL="0" indent="0">
              <a:lnSpc>
                <a:spcPct val="110000"/>
              </a:lnSpc>
              <a:spcBef>
                <a:spcPts val="0"/>
              </a:spcBef>
              <a:buNone/>
            </a:pPr>
            <a:r>
              <a:rPr lang="en-US" sz="1800" dirty="0">
                <a:latin typeface="Lexend Deca Light" pitchFamily="2" charset="77"/>
              </a:rPr>
              <a:t>Example:</a:t>
            </a:r>
          </a:p>
          <a:p>
            <a:pPr lvl="1">
              <a:lnSpc>
                <a:spcPct val="110000"/>
              </a:lnSpc>
              <a:spcBef>
                <a:spcPts val="0"/>
              </a:spcBef>
            </a:pPr>
            <a:r>
              <a:rPr lang="en-US" sz="1800" dirty="0">
                <a:latin typeface="Lexend Deca Light" pitchFamily="2" charset="77"/>
              </a:rPr>
              <a:t>Block #1 – Introduce prototypes and review the Engineering Design Process. Learn about farm machines.</a:t>
            </a:r>
          </a:p>
          <a:p>
            <a:pPr lvl="1">
              <a:lnSpc>
                <a:spcPct val="110000"/>
              </a:lnSpc>
              <a:spcBef>
                <a:spcPts val="0"/>
              </a:spcBef>
            </a:pPr>
            <a:r>
              <a:rPr lang="en-US" sz="1800" dirty="0">
                <a:latin typeface="Lexend Deca Light" pitchFamily="2" charset="77"/>
              </a:rPr>
              <a:t>Block #2 – Imagine &amp; Plan</a:t>
            </a:r>
          </a:p>
          <a:p>
            <a:pPr lvl="1">
              <a:lnSpc>
                <a:spcPct val="110000"/>
              </a:lnSpc>
              <a:spcBef>
                <a:spcPts val="0"/>
              </a:spcBef>
            </a:pPr>
            <a:r>
              <a:rPr lang="en-US" sz="1800" dirty="0">
                <a:latin typeface="Lexend Deca Light" pitchFamily="2" charset="77"/>
              </a:rPr>
              <a:t>Block #3 – Create, Test, Improve</a:t>
            </a:r>
          </a:p>
          <a:p>
            <a:pPr lvl="1">
              <a:lnSpc>
                <a:spcPct val="110000"/>
              </a:lnSpc>
              <a:spcBef>
                <a:spcPts val="0"/>
              </a:spcBef>
            </a:pPr>
            <a:r>
              <a:rPr lang="en-US" sz="1800" dirty="0">
                <a:latin typeface="Lexend Deca Light" pitchFamily="2" charset="77"/>
              </a:rPr>
              <a:t>Block #4 - Share</a:t>
            </a:r>
          </a:p>
        </p:txBody>
      </p:sp>
    </p:spTree>
    <p:extLst>
      <p:ext uri="{BB962C8B-B14F-4D97-AF65-F5344CB8AC3E}">
        <p14:creationId xmlns:p14="http://schemas.microsoft.com/office/powerpoint/2010/main" val="36062747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3AD046A-7AA7-5F29-2CDA-9A9E233A959C}"/>
              </a:ext>
            </a:extLst>
          </p:cNvPr>
          <p:cNvSpPr/>
          <p:nvPr/>
        </p:nvSpPr>
        <p:spPr>
          <a:xfrm>
            <a:off x="0" y="0"/>
            <a:ext cx="9144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1E500227-C2A1-4F77-8FB0-C9E958A9E57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662268" y="-22805"/>
            <a:ext cx="5481732" cy="336498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p:spPr>
      </p:pic>
      <p:pic>
        <p:nvPicPr>
          <p:cNvPr id="6" name="Picture Placeholder 5">
            <a:extLst>
              <a:ext uri="{FF2B5EF4-FFF2-40B4-BE49-F238E27FC236}">
                <a16:creationId xmlns:a16="http://schemas.microsoft.com/office/drawing/2014/main" id="{BC81E9E8-A606-4819-8B36-A0230D37B87B}"/>
              </a:ext>
            </a:extLst>
          </p:cNvPr>
          <p:cNvPicPr>
            <a:picLocks noGrp="1" noChangeAspect="1"/>
          </p:cNvPicPr>
          <p:nvPr>
            <p:ph type="pic" idx="4294967295"/>
          </p:nvPr>
        </p:nvPicPr>
        <p:blipFill>
          <a:blip r:embed="rId4" cstate="screen">
            <a:extLst>
              <a:ext uri="{28A0092B-C50C-407E-A947-70E740481C1C}">
                <a14:useLocalDpi xmlns:a14="http://schemas.microsoft.com/office/drawing/2010/main"/>
              </a:ext>
            </a:extLst>
          </a:blip>
          <a:srcRect/>
          <a:stretch/>
        </p:blipFill>
        <p:spPr>
          <a:xfrm>
            <a:off x="3417521" y="3342177"/>
            <a:ext cx="5726479" cy="3515823"/>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a:ln>
            <a:noFill/>
          </a:ln>
        </p:spPr>
      </p:pic>
      <p:sp>
        <p:nvSpPr>
          <p:cNvPr id="18" name="Rectangle: Rounded Corners 17">
            <a:extLst>
              <a:ext uri="{FF2B5EF4-FFF2-40B4-BE49-F238E27FC236}">
                <a16:creationId xmlns:a16="http://schemas.microsoft.com/office/drawing/2014/main" id="{24E9D7EA-FF6D-42D7-A99B-D14F7992B772}"/>
              </a:ext>
            </a:extLst>
          </p:cNvPr>
          <p:cNvSpPr/>
          <p:nvPr/>
        </p:nvSpPr>
        <p:spPr>
          <a:xfrm>
            <a:off x="250315" y="571350"/>
            <a:ext cx="4715223" cy="5743725"/>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4" name="Straight Connector 13">
            <a:extLst>
              <a:ext uri="{FF2B5EF4-FFF2-40B4-BE49-F238E27FC236}">
                <a16:creationId xmlns:a16="http://schemas.microsoft.com/office/drawing/2014/main" id="{6E6A8F53-CFF7-41EC-8440-7763226F7A14}"/>
              </a:ext>
            </a:extLst>
          </p:cNvPr>
          <p:cNvCxnSpPr/>
          <p:nvPr/>
        </p:nvCxnSpPr>
        <p:spPr>
          <a:xfrm>
            <a:off x="647398" y="1682501"/>
            <a:ext cx="3188569" cy="0"/>
          </a:xfrm>
          <a:prstGeom prst="line">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
        <p:nvSpPr>
          <p:cNvPr id="16" name="Title 3">
            <a:extLst>
              <a:ext uri="{FF2B5EF4-FFF2-40B4-BE49-F238E27FC236}">
                <a16:creationId xmlns:a16="http://schemas.microsoft.com/office/drawing/2014/main" id="{B6E1E382-F8E7-471D-8A63-E9E678A87D12}"/>
              </a:ext>
            </a:extLst>
          </p:cNvPr>
          <p:cNvSpPr txBox="1">
            <a:spLocks/>
          </p:cNvSpPr>
          <p:nvPr/>
        </p:nvSpPr>
        <p:spPr>
          <a:xfrm>
            <a:off x="509028" y="919639"/>
            <a:ext cx="3624601" cy="7876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FF6600"/>
                </a:solidFill>
                <a:latin typeface="Arial Rounded MT Bold" panose="020F0704030504030204" pitchFamily="34" charset="0"/>
                <a:ea typeface="+mj-ea"/>
                <a:cs typeface="+mj-cs"/>
              </a:defRPr>
            </a:lvl1pPr>
          </a:lstStyle>
          <a:p>
            <a:r>
              <a:rPr lang="en-US" sz="3000" dirty="0">
                <a:latin typeface="Lexend Deca Medium" pitchFamily="2" charset="77"/>
              </a:rPr>
              <a:t>SHARE</a:t>
            </a:r>
          </a:p>
        </p:txBody>
      </p:sp>
      <p:sp>
        <p:nvSpPr>
          <p:cNvPr id="2" name="Content Placeholder 1">
            <a:extLst>
              <a:ext uri="{FF2B5EF4-FFF2-40B4-BE49-F238E27FC236}">
                <a16:creationId xmlns:a16="http://schemas.microsoft.com/office/drawing/2014/main" id="{668BC656-AE6B-4CE8-A02A-27EAD0DFF6C0}"/>
              </a:ext>
            </a:extLst>
          </p:cNvPr>
          <p:cNvSpPr>
            <a:spLocks noGrp="1"/>
          </p:cNvSpPr>
          <p:nvPr>
            <p:ph idx="1"/>
          </p:nvPr>
        </p:nvSpPr>
        <p:spPr>
          <a:xfrm>
            <a:off x="647398" y="1890566"/>
            <a:ext cx="4271581" cy="4736554"/>
          </a:xfrm>
        </p:spPr>
        <p:txBody>
          <a:bodyPr vert="horz" lIns="91440" tIns="45720" rIns="91440" bIns="45720" rtlCol="0">
            <a:noAutofit/>
          </a:bodyPr>
          <a:lstStyle/>
          <a:p>
            <a:pPr marL="0" indent="0">
              <a:lnSpc>
                <a:spcPct val="125000"/>
              </a:lnSpc>
              <a:spcBef>
                <a:spcPts val="2400"/>
              </a:spcBef>
              <a:buNone/>
            </a:pPr>
            <a:r>
              <a:rPr lang="en-US" sz="2000" dirty="0">
                <a:latin typeface="Lexend Deca Light" pitchFamily="2" charset="77"/>
              </a:rPr>
              <a:t>As a group, present your design to the class. </a:t>
            </a:r>
          </a:p>
          <a:p>
            <a:pPr marL="0" indent="0">
              <a:lnSpc>
                <a:spcPct val="125000"/>
              </a:lnSpc>
              <a:spcBef>
                <a:spcPts val="2400"/>
              </a:spcBef>
              <a:buNone/>
            </a:pPr>
            <a:r>
              <a:rPr lang="en-US" sz="2000" dirty="0">
                <a:latin typeface="Lexend Deca Light" pitchFamily="2" charset="77"/>
              </a:rPr>
              <a:t>In your presentation, include: </a:t>
            </a:r>
          </a:p>
          <a:p>
            <a:pPr lvl="1">
              <a:lnSpc>
                <a:spcPct val="125000"/>
              </a:lnSpc>
              <a:spcBef>
                <a:spcPts val="2400"/>
              </a:spcBef>
            </a:pPr>
            <a:r>
              <a:rPr lang="en-US" sz="2000" dirty="0">
                <a:latin typeface="Lexend Deca Light" pitchFamily="2" charset="77"/>
              </a:rPr>
              <a:t>How your machine works</a:t>
            </a:r>
          </a:p>
          <a:p>
            <a:pPr lvl="1">
              <a:lnSpc>
                <a:spcPct val="125000"/>
              </a:lnSpc>
              <a:spcBef>
                <a:spcPts val="2400"/>
              </a:spcBef>
            </a:pPr>
            <a:r>
              <a:rPr lang="en-US" sz="2000" dirty="0">
                <a:latin typeface="Lexend Deca Light" pitchFamily="2" charset="77"/>
              </a:rPr>
              <a:t>The farming challenge </a:t>
            </a:r>
            <a:br>
              <a:rPr lang="en-US" sz="2000" dirty="0">
                <a:latin typeface="Lexend Deca Light" pitchFamily="2" charset="77"/>
              </a:rPr>
            </a:br>
            <a:r>
              <a:rPr lang="en-US" sz="2000" dirty="0">
                <a:latin typeface="Lexend Deca Light" pitchFamily="2" charset="77"/>
              </a:rPr>
              <a:t>you are solving with </a:t>
            </a:r>
            <a:br>
              <a:rPr lang="en-US" sz="2000" dirty="0">
                <a:latin typeface="Lexend Deca Light" pitchFamily="2" charset="77"/>
              </a:rPr>
            </a:br>
            <a:r>
              <a:rPr lang="en-US" sz="2000" dirty="0">
                <a:latin typeface="Lexend Deca Light" pitchFamily="2" charset="77"/>
              </a:rPr>
              <a:t>your machine. </a:t>
            </a:r>
          </a:p>
        </p:txBody>
      </p:sp>
    </p:spTree>
    <p:extLst>
      <p:ext uri="{BB962C8B-B14F-4D97-AF65-F5344CB8AC3E}">
        <p14:creationId xmlns:p14="http://schemas.microsoft.com/office/powerpoint/2010/main" val="7564675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AB4BBB7-BA01-9075-6BB6-1077F52BB57A}"/>
              </a:ext>
            </a:extLst>
          </p:cNvPr>
          <p:cNvSpPr>
            <a:spLocks noGrp="1"/>
          </p:cNvSpPr>
          <p:nvPr>
            <p:ph idx="1"/>
          </p:nvPr>
        </p:nvSpPr>
        <p:spPr>
          <a:xfrm>
            <a:off x="980388" y="1790163"/>
            <a:ext cx="7418895" cy="4290126"/>
          </a:xfrm>
        </p:spPr>
        <p:txBody>
          <a:bodyPr>
            <a:normAutofit/>
          </a:bodyPr>
          <a:lstStyle/>
          <a:p>
            <a:pPr marL="0" indent="0">
              <a:buNone/>
            </a:pPr>
            <a:r>
              <a:rPr lang="en-US" sz="2000" dirty="0">
                <a:latin typeface="Lexend Deca Light" pitchFamily="2" charset="77"/>
              </a:rPr>
              <a:t>Next up is Stage 5: Recipe Design and Market Research </a:t>
            </a:r>
          </a:p>
          <a:p>
            <a:pPr marL="0" indent="0">
              <a:buNone/>
            </a:pPr>
            <a:endParaRPr lang="en-US" sz="2000" dirty="0">
              <a:latin typeface="Lexend Deca Light" pitchFamily="2" charset="77"/>
            </a:endParaRPr>
          </a:p>
        </p:txBody>
      </p:sp>
      <p:sp>
        <p:nvSpPr>
          <p:cNvPr id="6" name="Title 1">
            <a:extLst>
              <a:ext uri="{FF2B5EF4-FFF2-40B4-BE49-F238E27FC236}">
                <a16:creationId xmlns:a16="http://schemas.microsoft.com/office/drawing/2014/main" id="{2CFAB470-4BBE-57D2-0CEF-C5AE20B92013}"/>
              </a:ext>
            </a:extLst>
          </p:cNvPr>
          <p:cNvSpPr>
            <a:spLocks noGrp="1"/>
          </p:cNvSpPr>
          <p:nvPr>
            <p:ph type="title"/>
          </p:nvPr>
        </p:nvSpPr>
        <p:spPr>
          <a:xfrm>
            <a:off x="1132788" y="718744"/>
            <a:ext cx="5938887" cy="778208"/>
          </a:xfrm>
        </p:spPr>
        <p:txBody>
          <a:bodyPr>
            <a:normAutofit/>
          </a:bodyPr>
          <a:lstStyle/>
          <a:p>
            <a:r>
              <a:rPr lang="en-US" dirty="0">
                <a:latin typeface="Lexend Deca Medium" pitchFamily="2" charset="77"/>
              </a:rPr>
              <a:t>Check In – What’s Next?</a:t>
            </a:r>
          </a:p>
        </p:txBody>
      </p:sp>
      <p:pic>
        <p:nvPicPr>
          <p:cNvPr id="7" name="Picture 6">
            <a:extLst>
              <a:ext uri="{FF2B5EF4-FFF2-40B4-BE49-F238E27FC236}">
                <a16:creationId xmlns:a16="http://schemas.microsoft.com/office/drawing/2014/main" id="{E31B3908-FB21-B072-5F9D-768D0DBDE4A0}"/>
              </a:ext>
            </a:extLst>
          </p:cNvPr>
          <p:cNvPicPr>
            <a:picLocks noChangeAspect="1"/>
          </p:cNvPicPr>
          <p:nvPr/>
        </p:nvPicPr>
        <p:blipFill>
          <a:blip r:embed="rId3"/>
          <a:stretch>
            <a:fillRect/>
          </a:stretch>
        </p:blipFill>
        <p:spPr>
          <a:xfrm>
            <a:off x="4709160" y="2439211"/>
            <a:ext cx="3505200" cy="3505200"/>
          </a:xfrm>
          <a:prstGeom prst="rect">
            <a:avLst/>
          </a:prstGeom>
        </p:spPr>
      </p:pic>
    </p:spTree>
    <p:extLst>
      <p:ext uri="{BB962C8B-B14F-4D97-AF65-F5344CB8AC3E}">
        <p14:creationId xmlns:p14="http://schemas.microsoft.com/office/powerpoint/2010/main" val="3958137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27C34F-56CF-D994-616A-A0D58BF19401}"/>
              </a:ext>
            </a:extLst>
          </p:cNvPr>
          <p:cNvSpPr>
            <a:spLocks noGrp="1"/>
          </p:cNvSpPr>
          <p:nvPr>
            <p:ph type="title"/>
          </p:nvPr>
        </p:nvSpPr>
        <p:spPr/>
        <p:txBody>
          <a:bodyPr/>
          <a:lstStyle/>
          <a:p>
            <a:r>
              <a:rPr lang="en-US" dirty="0">
                <a:latin typeface="Lexend Deca Medium" pitchFamily="2" charset="77"/>
              </a:rPr>
              <a:t>Expectations</a:t>
            </a:r>
          </a:p>
        </p:txBody>
      </p:sp>
      <p:sp>
        <p:nvSpPr>
          <p:cNvPr id="3" name="Content Placeholder 2">
            <a:extLst>
              <a:ext uri="{FF2B5EF4-FFF2-40B4-BE49-F238E27FC236}">
                <a16:creationId xmlns:a16="http://schemas.microsoft.com/office/drawing/2014/main" id="{48BC445F-3D9A-1B39-0ACA-C6723A572BF4}"/>
              </a:ext>
            </a:extLst>
          </p:cNvPr>
          <p:cNvSpPr>
            <a:spLocks noGrp="1"/>
          </p:cNvSpPr>
          <p:nvPr>
            <p:ph idx="1"/>
          </p:nvPr>
        </p:nvSpPr>
        <p:spPr/>
        <p:txBody>
          <a:bodyPr>
            <a:noAutofit/>
          </a:bodyPr>
          <a:lstStyle/>
          <a:p>
            <a:pPr marL="0" indent="0">
              <a:lnSpc>
                <a:spcPct val="120000"/>
              </a:lnSpc>
              <a:spcBef>
                <a:spcPts val="0"/>
              </a:spcBef>
              <a:buNone/>
            </a:pPr>
            <a:r>
              <a:rPr lang="en-CA" sz="1400" b="1" dirty="0">
                <a:effectLst/>
                <a:latin typeface="Lexend Deca Light" pitchFamily="2" charset="77"/>
                <a:ea typeface="Calibri" panose="020F0502020204030204" pitchFamily="34" charset="0"/>
                <a:cs typeface="Times New Roman" panose="02020603050405020304" pitchFamily="18" charset="0"/>
              </a:rPr>
              <a:t>STEM Skills</a:t>
            </a:r>
          </a:p>
          <a:p>
            <a:pPr>
              <a:lnSpc>
                <a:spcPct val="120000"/>
              </a:lnSpc>
              <a:spcBef>
                <a:spcPts val="0"/>
              </a:spcBef>
            </a:pPr>
            <a:r>
              <a:rPr lang="en-CA" sz="1400" dirty="0">
                <a:latin typeface="Lexend Deca Light" pitchFamily="2" charset="77"/>
                <a:ea typeface="Calibri" panose="020F0502020204030204" pitchFamily="34" charset="0"/>
                <a:cs typeface="Times New Roman" panose="02020603050405020304" pitchFamily="18" charset="0"/>
              </a:rPr>
              <a:t>A1.3 Use an engineering design process and associated skills to design, build and test devices, models, structures and/or systems</a:t>
            </a:r>
          </a:p>
          <a:p>
            <a:pPr>
              <a:lnSpc>
                <a:spcPct val="120000"/>
              </a:lnSpc>
              <a:spcBef>
                <a:spcPts val="0"/>
              </a:spcBef>
            </a:pPr>
            <a:r>
              <a:rPr lang="en-CA" sz="1400" dirty="0">
                <a:effectLst/>
                <a:latin typeface="Lexend Deca Light" pitchFamily="2" charset="77"/>
                <a:ea typeface="Calibri" panose="020F0502020204030204" pitchFamily="34" charset="0"/>
                <a:cs typeface="Times New Roman" panose="02020603050405020304" pitchFamily="18" charset="0"/>
              </a:rPr>
              <a:t>A1.5 Communicate their findings, using science and technology vocab</a:t>
            </a:r>
            <a:r>
              <a:rPr lang="en-CA" sz="1400" dirty="0">
                <a:latin typeface="Lexend Deca Light" pitchFamily="2" charset="77"/>
                <a:ea typeface="Calibri" panose="020F0502020204030204" pitchFamily="34" charset="0"/>
                <a:cs typeface="Times New Roman" panose="02020603050405020304" pitchFamily="18" charset="0"/>
              </a:rPr>
              <a:t>ulary and formats that are appropriate for specific audiences and purposes</a:t>
            </a:r>
          </a:p>
          <a:p>
            <a:pPr>
              <a:lnSpc>
                <a:spcPct val="120000"/>
              </a:lnSpc>
              <a:spcBef>
                <a:spcPts val="0"/>
              </a:spcBef>
            </a:pPr>
            <a:r>
              <a:rPr lang="en-CA" sz="1400" dirty="0">
                <a:effectLst/>
                <a:latin typeface="Lexend Deca Light" pitchFamily="2" charset="77"/>
                <a:ea typeface="Calibri" panose="020F0502020204030204" pitchFamily="34" charset="0"/>
                <a:cs typeface="Times New Roman" panose="02020603050405020304" pitchFamily="18" charset="0"/>
              </a:rPr>
              <a:t>A3.1 Describe practical applications of science and technology concepts in their home and community, and how these applications address real-world problems</a:t>
            </a:r>
          </a:p>
          <a:p>
            <a:pPr>
              <a:lnSpc>
                <a:spcPct val="120000"/>
              </a:lnSpc>
              <a:spcBef>
                <a:spcPts val="0"/>
              </a:spcBef>
            </a:pPr>
            <a:r>
              <a:rPr lang="en-CA" sz="1400" dirty="0">
                <a:latin typeface="Lexend Deca Light" pitchFamily="2" charset="77"/>
                <a:ea typeface="Calibri" panose="020F0502020204030204" pitchFamily="34" charset="0"/>
                <a:cs typeface="Times New Roman" panose="02020603050405020304" pitchFamily="18" charset="0"/>
              </a:rPr>
              <a:t>A3.2 Investigate how science and technology can be used with other subject areas to address real-world problems</a:t>
            </a:r>
          </a:p>
          <a:p>
            <a:pPr marL="0" indent="0">
              <a:lnSpc>
                <a:spcPct val="120000"/>
              </a:lnSpc>
              <a:spcBef>
                <a:spcPts val="0"/>
              </a:spcBef>
              <a:buNone/>
            </a:pPr>
            <a:endParaRPr lang="en-CA" sz="1400" dirty="0">
              <a:effectLst/>
              <a:latin typeface="Lexend Deca Light" pitchFamily="2" charset="77"/>
              <a:ea typeface="Calibri" panose="020F0502020204030204" pitchFamily="34" charset="0"/>
              <a:cs typeface="Times New Roman" panose="02020603050405020304" pitchFamily="18" charset="0"/>
            </a:endParaRPr>
          </a:p>
          <a:p>
            <a:pPr marL="0" indent="0">
              <a:lnSpc>
                <a:spcPct val="120000"/>
              </a:lnSpc>
              <a:spcBef>
                <a:spcPts val="0"/>
              </a:spcBef>
              <a:buNone/>
            </a:pPr>
            <a:r>
              <a:rPr lang="en-CA" sz="1400" b="1" dirty="0">
                <a:effectLst/>
                <a:latin typeface="Lexend Deca Light" pitchFamily="2" charset="77"/>
                <a:ea typeface="Calibri" panose="020F0502020204030204" pitchFamily="34" charset="0"/>
                <a:cs typeface="Times New Roman" panose="02020603050405020304" pitchFamily="18" charset="0"/>
              </a:rPr>
              <a:t>Agriculture/Agri-Foods Themes</a:t>
            </a:r>
          </a:p>
          <a:p>
            <a:pPr>
              <a:lnSpc>
                <a:spcPct val="110000"/>
              </a:lnSpc>
            </a:pPr>
            <a:r>
              <a:rPr lang="en-CA" sz="1400" dirty="0">
                <a:effectLst/>
                <a:latin typeface="Lexend Deca Light" pitchFamily="2" charset="77"/>
                <a:ea typeface="Calibri" panose="020F0502020204030204" pitchFamily="34" charset="0"/>
                <a:cs typeface="Times New Roman" panose="02020603050405020304" pitchFamily="18" charset="0"/>
              </a:rPr>
              <a:t>Modern farm machinery is more efficient and less harmful to the soil and the environment.</a:t>
            </a:r>
          </a:p>
          <a:p>
            <a:pPr>
              <a:lnSpc>
                <a:spcPct val="110000"/>
              </a:lnSpc>
            </a:pPr>
            <a:r>
              <a:rPr lang="en-CA" sz="1400" dirty="0">
                <a:effectLst/>
                <a:latin typeface="Lexend Deca Light" pitchFamily="2" charset="77"/>
                <a:ea typeface="Calibri" panose="020F0502020204030204" pitchFamily="34" charset="0"/>
                <a:cs typeface="Times New Roman" panose="02020603050405020304" pitchFamily="18" charset="0"/>
              </a:rPr>
              <a:t>More efficient vehicles mean farmers spend less time driving on fields, which means less soil compaction, less emissions and therefore a healthier soil an environment. </a:t>
            </a:r>
          </a:p>
          <a:p>
            <a:endParaRPr lang="en-US" sz="1800" dirty="0">
              <a:latin typeface="Lexend Deca Light" pitchFamily="2" charset="77"/>
            </a:endParaRPr>
          </a:p>
        </p:txBody>
      </p:sp>
    </p:spTree>
    <p:extLst>
      <p:ext uri="{BB962C8B-B14F-4D97-AF65-F5344CB8AC3E}">
        <p14:creationId xmlns:p14="http://schemas.microsoft.com/office/powerpoint/2010/main" val="38890139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18647AE-EC0F-4FF6-8298-3F9A66EA4796}"/>
              </a:ext>
            </a:extLst>
          </p:cNvPr>
          <p:cNvSpPr>
            <a:spLocks noGrp="1"/>
          </p:cNvSpPr>
          <p:nvPr>
            <p:ph idx="1"/>
          </p:nvPr>
        </p:nvSpPr>
        <p:spPr/>
        <p:txBody>
          <a:bodyPr>
            <a:normAutofit fontScale="85000" lnSpcReduction="20000"/>
          </a:bodyPr>
          <a:lstStyle/>
          <a:p>
            <a:r>
              <a:rPr lang="en-US" dirty="0">
                <a:latin typeface="Lexend Deca Medium" pitchFamily="2" charset="77"/>
              </a:rPr>
              <a:t>Stage 4</a:t>
            </a:r>
          </a:p>
          <a:p>
            <a:r>
              <a:rPr lang="en-US" dirty="0">
                <a:latin typeface="Lexend Deca Medium" pitchFamily="2" charset="77"/>
              </a:rPr>
              <a:t>Lesson 6: Designing an Innovative Farm Machine</a:t>
            </a:r>
            <a:endParaRPr lang="en-CA" dirty="0">
              <a:latin typeface="Lexend Deca Medium" pitchFamily="2" charset="77"/>
            </a:endParaRPr>
          </a:p>
        </p:txBody>
      </p:sp>
      <p:sp>
        <p:nvSpPr>
          <p:cNvPr id="6" name="Rectangle 5">
            <a:extLst>
              <a:ext uri="{FF2B5EF4-FFF2-40B4-BE49-F238E27FC236}">
                <a16:creationId xmlns:a16="http://schemas.microsoft.com/office/drawing/2014/main" id="{FF1EB826-355B-1F3F-5BD0-B0C8080C3FCA}"/>
              </a:ext>
            </a:extLst>
          </p:cNvPr>
          <p:cNvSpPr/>
          <p:nvPr/>
        </p:nvSpPr>
        <p:spPr>
          <a:xfrm>
            <a:off x="0" y="6244885"/>
            <a:ext cx="9144000" cy="345440"/>
          </a:xfrm>
          <a:prstGeom prst="rect">
            <a:avLst/>
          </a:prstGeom>
          <a:solidFill>
            <a:srgbClr val="95492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Content Placeholder 2">
            <a:extLst>
              <a:ext uri="{FF2B5EF4-FFF2-40B4-BE49-F238E27FC236}">
                <a16:creationId xmlns:a16="http://schemas.microsoft.com/office/drawing/2014/main" id="{0FF1F96E-C7FC-D326-CE88-31B5B6AE8883}"/>
              </a:ext>
            </a:extLst>
          </p:cNvPr>
          <p:cNvSpPr txBox="1">
            <a:spLocks/>
          </p:cNvSpPr>
          <p:nvPr/>
        </p:nvSpPr>
        <p:spPr>
          <a:xfrm>
            <a:off x="685801" y="6032945"/>
            <a:ext cx="8175170" cy="62708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Arial Rounded MT Bold" panose="020F07040305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CA" sz="1100" dirty="0">
              <a:solidFill>
                <a:srgbClr val="000000"/>
              </a:solidFill>
              <a:latin typeface="IIKLH K+ Arial MT"/>
            </a:endParaRPr>
          </a:p>
          <a:p>
            <a:r>
              <a:rPr lang="en-US" sz="1100" dirty="0">
                <a:solidFill>
                  <a:schemeClr val="bg1"/>
                </a:solidFill>
                <a:latin typeface="IIKLH K+ Arial MT"/>
              </a:rPr>
              <a:t>© The National Farmers’ Union of England and Wales - All rights reserved. These resources may be reproduced for educational use only.</a:t>
            </a:r>
            <a:endParaRPr lang="en-CA" sz="1050" dirty="0">
              <a:solidFill>
                <a:schemeClr val="bg1"/>
              </a:solidFill>
            </a:endParaRPr>
          </a:p>
          <a:p>
            <a:endParaRPr lang="en-CA" sz="1100" dirty="0"/>
          </a:p>
        </p:txBody>
      </p:sp>
    </p:spTree>
    <p:extLst>
      <p:ext uri="{BB962C8B-B14F-4D97-AF65-F5344CB8AC3E}">
        <p14:creationId xmlns:p14="http://schemas.microsoft.com/office/powerpoint/2010/main" val="276975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EDA110-8075-4B96-AA4F-F5B9C77F6EE0}"/>
              </a:ext>
            </a:extLst>
          </p:cNvPr>
          <p:cNvSpPr>
            <a:spLocks noGrp="1"/>
          </p:cNvSpPr>
          <p:nvPr>
            <p:ph type="title"/>
          </p:nvPr>
        </p:nvSpPr>
        <p:spPr>
          <a:xfrm>
            <a:off x="1007752" y="743626"/>
            <a:ext cx="5938887" cy="786547"/>
          </a:xfrm>
        </p:spPr>
        <p:txBody>
          <a:bodyPr/>
          <a:lstStyle/>
          <a:p>
            <a:r>
              <a:rPr lang="en-US" dirty="0">
                <a:latin typeface="Lexend Deca Medium" pitchFamily="2" charset="77"/>
              </a:rPr>
              <a:t>Learning Goals</a:t>
            </a:r>
            <a:endParaRPr lang="en-CA" dirty="0">
              <a:latin typeface="Lexend Deca Medium" pitchFamily="2" charset="77"/>
            </a:endParaRPr>
          </a:p>
        </p:txBody>
      </p:sp>
      <p:sp>
        <p:nvSpPr>
          <p:cNvPr id="3" name="Content Placeholder 2">
            <a:extLst>
              <a:ext uri="{FF2B5EF4-FFF2-40B4-BE49-F238E27FC236}">
                <a16:creationId xmlns:a16="http://schemas.microsoft.com/office/drawing/2014/main" id="{56B0F822-BDF1-49A4-9AB8-F82594FFB5D0}"/>
              </a:ext>
            </a:extLst>
          </p:cNvPr>
          <p:cNvSpPr>
            <a:spLocks noGrp="1"/>
          </p:cNvSpPr>
          <p:nvPr>
            <p:ph idx="1"/>
          </p:nvPr>
        </p:nvSpPr>
        <p:spPr>
          <a:xfrm>
            <a:off x="1007752" y="1530173"/>
            <a:ext cx="7128496" cy="4774971"/>
          </a:xfrm>
        </p:spPr>
        <p:txBody>
          <a:bodyPr>
            <a:normAutofit/>
          </a:bodyPr>
          <a:lstStyle/>
          <a:p>
            <a:pPr>
              <a:lnSpc>
                <a:spcPct val="100000"/>
              </a:lnSpc>
              <a:spcBef>
                <a:spcPts val="2400"/>
              </a:spcBef>
            </a:pPr>
            <a:r>
              <a:rPr lang="en-US" sz="2000" dirty="0">
                <a:latin typeface="Lexend Deca Light" pitchFamily="2" charset="77"/>
              </a:rPr>
              <a:t>Practise the engineering design process.</a:t>
            </a:r>
          </a:p>
          <a:p>
            <a:pPr>
              <a:lnSpc>
                <a:spcPct val="100000"/>
              </a:lnSpc>
              <a:spcBef>
                <a:spcPts val="2400"/>
              </a:spcBef>
            </a:pPr>
            <a:r>
              <a:rPr lang="en-US" sz="2000" dirty="0">
                <a:latin typeface="Lexend Deca Light" pitchFamily="2" charset="77"/>
              </a:rPr>
              <a:t>Learn how crops are planted, grown, harvested, </a:t>
            </a:r>
            <a:br>
              <a:rPr lang="en-US" sz="2000" dirty="0">
                <a:latin typeface="Lexend Deca Light" pitchFamily="2" charset="77"/>
              </a:rPr>
            </a:br>
            <a:r>
              <a:rPr lang="en-US" sz="2000" dirty="0">
                <a:latin typeface="Lexend Deca Light" pitchFamily="2" charset="77"/>
              </a:rPr>
              <a:t>and processed.</a:t>
            </a:r>
          </a:p>
          <a:p>
            <a:pPr>
              <a:lnSpc>
                <a:spcPct val="100000"/>
              </a:lnSpc>
              <a:spcBef>
                <a:spcPts val="2400"/>
              </a:spcBef>
            </a:pPr>
            <a:r>
              <a:rPr lang="en-US" sz="2000" dirty="0">
                <a:latin typeface="Lexend Deca Light" pitchFamily="2" charset="77"/>
              </a:rPr>
              <a:t>Learn about current farming equipment.</a:t>
            </a:r>
          </a:p>
          <a:p>
            <a:pPr>
              <a:lnSpc>
                <a:spcPct val="100000"/>
              </a:lnSpc>
              <a:spcBef>
                <a:spcPts val="2400"/>
              </a:spcBef>
            </a:pPr>
            <a:r>
              <a:rPr lang="en-US" sz="2000" dirty="0">
                <a:latin typeface="Lexend Deca Light" pitchFamily="2" charset="77"/>
              </a:rPr>
              <a:t>Discuss/review what you’ve learning about how environment and agriculture affect each other.</a:t>
            </a:r>
          </a:p>
        </p:txBody>
      </p:sp>
      <p:pic>
        <p:nvPicPr>
          <p:cNvPr id="5" name="Picture 4" descr="A picture containing text, sign, vector graphics&#10;&#10;Description automatically generated">
            <a:extLst>
              <a:ext uri="{FF2B5EF4-FFF2-40B4-BE49-F238E27FC236}">
                <a16:creationId xmlns:a16="http://schemas.microsoft.com/office/drawing/2014/main" id="{72F22970-8735-471F-A6E0-5DFAF71DCC4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5555374">
            <a:off x="6821337" y="4420266"/>
            <a:ext cx="1946162" cy="1942021"/>
          </a:xfrm>
          <a:prstGeom prst="rect">
            <a:avLst/>
          </a:prstGeom>
        </p:spPr>
      </p:pic>
    </p:spTree>
    <p:extLst>
      <p:ext uri="{BB962C8B-B14F-4D97-AF65-F5344CB8AC3E}">
        <p14:creationId xmlns:p14="http://schemas.microsoft.com/office/powerpoint/2010/main" val="35993524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8DB62E-4BE5-559C-833E-719AA572C0D5}"/>
              </a:ext>
            </a:extLst>
          </p:cNvPr>
          <p:cNvSpPr>
            <a:spLocks noGrp="1"/>
          </p:cNvSpPr>
          <p:nvPr>
            <p:ph type="title"/>
          </p:nvPr>
        </p:nvSpPr>
        <p:spPr>
          <a:xfrm>
            <a:off x="1160692" y="776541"/>
            <a:ext cx="5938887" cy="778208"/>
          </a:xfrm>
        </p:spPr>
        <p:txBody>
          <a:bodyPr/>
          <a:lstStyle/>
          <a:p>
            <a:r>
              <a:rPr lang="en-US" dirty="0">
                <a:latin typeface="Lexend Deca Medium" pitchFamily="2" charset="77"/>
              </a:rPr>
              <a:t>Minds ON!</a:t>
            </a:r>
          </a:p>
        </p:txBody>
      </p:sp>
      <p:sp>
        <p:nvSpPr>
          <p:cNvPr id="7" name="Content Placeholder 6">
            <a:extLst>
              <a:ext uri="{FF2B5EF4-FFF2-40B4-BE49-F238E27FC236}">
                <a16:creationId xmlns:a16="http://schemas.microsoft.com/office/drawing/2014/main" id="{8B75A9BC-D8AD-344D-E951-F85B84A4B7D4}"/>
              </a:ext>
            </a:extLst>
          </p:cNvPr>
          <p:cNvSpPr>
            <a:spLocks noGrp="1"/>
          </p:cNvSpPr>
          <p:nvPr>
            <p:ph idx="1"/>
          </p:nvPr>
        </p:nvSpPr>
        <p:spPr>
          <a:xfrm>
            <a:off x="1160692" y="1554749"/>
            <a:ext cx="7418895" cy="412216"/>
          </a:xfrm>
        </p:spPr>
        <p:txBody>
          <a:bodyPr/>
          <a:lstStyle/>
          <a:p>
            <a:pPr marL="0" indent="0">
              <a:buNone/>
            </a:pPr>
            <a:r>
              <a:rPr lang="en-US" sz="2000" dirty="0">
                <a:latin typeface="Lexend Deca Light" pitchFamily="2" charset="77"/>
              </a:rPr>
              <a:t>What is a prototype?  </a:t>
            </a:r>
            <a:r>
              <a:rPr lang="en-US" sz="2000" dirty="0">
                <a:solidFill>
                  <a:srgbClr val="FF6600"/>
                </a:solidFill>
                <a:latin typeface="Lexend Deca Light" pitchFamily="2" charset="77"/>
              </a:rPr>
              <a:t>Watch this!</a:t>
            </a:r>
          </a:p>
          <a:p>
            <a:pPr marL="0" indent="0">
              <a:buNone/>
            </a:pPr>
            <a:endParaRPr lang="en-US" dirty="0"/>
          </a:p>
        </p:txBody>
      </p:sp>
      <p:pic>
        <p:nvPicPr>
          <p:cNvPr id="4" name="Online Media 3" descr="It's All About Prototypes (There's Got To Be a Better Way - Episode 3)">
            <a:hlinkClick r:id="" action="ppaction://media"/>
            <a:extLst>
              <a:ext uri="{FF2B5EF4-FFF2-40B4-BE49-F238E27FC236}">
                <a16:creationId xmlns:a16="http://schemas.microsoft.com/office/drawing/2014/main" id="{59C20088-24DE-BAD6-95A1-FBF1354F050D}"/>
              </a:ext>
            </a:extLst>
          </p:cNvPr>
          <p:cNvPicPr>
            <a:picLocks noRot="1" noChangeAspect="1"/>
          </p:cNvPicPr>
          <p:nvPr>
            <a:videoFile r:link="rId1"/>
          </p:nvPr>
        </p:nvPicPr>
        <p:blipFill>
          <a:blip r:embed="rId4"/>
          <a:stretch>
            <a:fillRect/>
          </a:stretch>
        </p:blipFill>
        <p:spPr>
          <a:xfrm>
            <a:off x="1878305" y="2334683"/>
            <a:ext cx="5623059" cy="3177028"/>
          </a:xfrm>
          <a:prstGeom prst="rect">
            <a:avLst/>
          </a:prstGeom>
        </p:spPr>
      </p:pic>
    </p:spTree>
    <p:extLst>
      <p:ext uri="{BB962C8B-B14F-4D97-AF65-F5344CB8AC3E}">
        <p14:creationId xmlns:p14="http://schemas.microsoft.com/office/powerpoint/2010/main" val="2793128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4A0A07-E832-8A1E-2C1C-3FDA83C5AA31}"/>
              </a:ext>
            </a:extLst>
          </p:cNvPr>
          <p:cNvSpPr>
            <a:spLocks noGrp="1"/>
          </p:cNvSpPr>
          <p:nvPr>
            <p:ph type="title"/>
          </p:nvPr>
        </p:nvSpPr>
        <p:spPr>
          <a:xfrm>
            <a:off x="1116899" y="680671"/>
            <a:ext cx="5938887" cy="778208"/>
          </a:xfrm>
        </p:spPr>
        <p:txBody>
          <a:bodyPr/>
          <a:lstStyle/>
          <a:p>
            <a:r>
              <a:rPr lang="en-US" dirty="0">
                <a:latin typeface="Lexend Deca Light" pitchFamily="2" charset="77"/>
              </a:rPr>
              <a:t>Prototypes</a:t>
            </a:r>
          </a:p>
        </p:txBody>
      </p:sp>
      <p:sp>
        <p:nvSpPr>
          <p:cNvPr id="3" name="Content Placeholder 2">
            <a:extLst>
              <a:ext uri="{FF2B5EF4-FFF2-40B4-BE49-F238E27FC236}">
                <a16:creationId xmlns:a16="http://schemas.microsoft.com/office/drawing/2014/main" id="{2D6FD751-1AA9-7CDB-F8EC-65DC877B247B}"/>
              </a:ext>
            </a:extLst>
          </p:cNvPr>
          <p:cNvSpPr>
            <a:spLocks noGrp="1"/>
          </p:cNvSpPr>
          <p:nvPr>
            <p:ph idx="1"/>
          </p:nvPr>
        </p:nvSpPr>
        <p:spPr>
          <a:xfrm>
            <a:off x="1116899" y="1565262"/>
            <a:ext cx="7086943" cy="4736554"/>
          </a:xfrm>
        </p:spPr>
        <p:txBody>
          <a:bodyPr>
            <a:normAutofit/>
          </a:bodyPr>
          <a:lstStyle/>
          <a:p>
            <a:pPr marL="0" indent="0">
              <a:buNone/>
            </a:pPr>
            <a:r>
              <a:rPr lang="en-US" sz="2000" dirty="0">
                <a:latin typeface="Lexend Deca Light" pitchFamily="2" charset="77"/>
              </a:rPr>
              <a:t>A prototype is the first version of something, like a machine, that is the model for new machines that are better than the first.  </a:t>
            </a:r>
          </a:p>
          <a:p>
            <a:pPr marL="0" indent="0">
              <a:buNone/>
            </a:pPr>
            <a:r>
              <a:rPr lang="en-US" sz="2000" dirty="0">
                <a:latin typeface="Lexend Deca Light" pitchFamily="2" charset="77"/>
              </a:rPr>
              <a:t>We are going to create a prototype for an </a:t>
            </a:r>
            <a:r>
              <a:rPr lang="en-US" sz="2000" dirty="0">
                <a:solidFill>
                  <a:srgbClr val="FF6600"/>
                </a:solidFill>
                <a:latin typeface="Lexend Deca Light" pitchFamily="2" charset="77"/>
              </a:rPr>
              <a:t>innovative farming machine</a:t>
            </a:r>
            <a:r>
              <a:rPr lang="en-US" sz="2000" dirty="0">
                <a:latin typeface="Lexend Deca Light" pitchFamily="2" charset="77"/>
              </a:rPr>
              <a:t>!</a:t>
            </a:r>
          </a:p>
          <a:p>
            <a:pPr marL="0" indent="0">
              <a:buNone/>
            </a:pPr>
            <a:r>
              <a:rPr lang="en-US" sz="2000" dirty="0">
                <a:latin typeface="Lexend Deca Light" pitchFamily="2" charset="77"/>
              </a:rPr>
              <a:t>But first, check out these early machines!</a:t>
            </a:r>
          </a:p>
          <a:p>
            <a:pPr marL="0" indent="0">
              <a:buNone/>
            </a:pPr>
            <a:endParaRPr lang="en-US" sz="2000" dirty="0">
              <a:latin typeface="Lexend Deca Light" pitchFamily="2" charset="77"/>
            </a:endParaRPr>
          </a:p>
        </p:txBody>
      </p:sp>
      <p:pic>
        <p:nvPicPr>
          <p:cNvPr id="6" name="Picture 5">
            <a:extLst>
              <a:ext uri="{FF2B5EF4-FFF2-40B4-BE49-F238E27FC236}">
                <a16:creationId xmlns:a16="http://schemas.microsoft.com/office/drawing/2014/main" id="{13967B48-65DF-9E46-4386-4B1CD568034D}"/>
              </a:ext>
            </a:extLst>
          </p:cNvPr>
          <p:cNvPicPr>
            <a:picLocks noChangeAspect="1"/>
          </p:cNvPicPr>
          <p:nvPr/>
        </p:nvPicPr>
        <p:blipFill>
          <a:blip r:embed="rId3"/>
          <a:stretch>
            <a:fillRect/>
          </a:stretch>
        </p:blipFill>
        <p:spPr>
          <a:xfrm>
            <a:off x="2535490" y="3728715"/>
            <a:ext cx="3903177" cy="1982242"/>
          </a:xfrm>
          <a:prstGeom prst="rect">
            <a:avLst/>
          </a:prstGeom>
        </p:spPr>
      </p:pic>
      <p:sp>
        <p:nvSpPr>
          <p:cNvPr id="4" name="TextBox 3">
            <a:extLst>
              <a:ext uri="{FF2B5EF4-FFF2-40B4-BE49-F238E27FC236}">
                <a16:creationId xmlns:a16="http://schemas.microsoft.com/office/drawing/2014/main" id="{1E66FE05-8ADE-A88C-277D-19EB9583910F}"/>
              </a:ext>
            </a:extLst>
          </p:cNvPr>
          <p:cNvSpPr txBox="1"/>
          <p:nvPr/>
        </p:nvSpPr>
        <p:spPr>
          <a:xfrm>
            <a:off x="4075043" y="5807997"/>
            <a:ext cx="824072" cy="369332"/>
          </a:xfrm>
          <a:prstGeom prst="rect">
            <a:avLst/>
          </a:prstGeom>
          <a:noFill/>
        </p:spPr>
        <p:txBody>
          <a:bodyPr wrap="none" rtlCol="0">
            <a:spAutoFit/>
          </a:bodyPr>
          <a:lstStyle/>
          <a:p>
            <a:r>
              <a:rPr lang="en-US" dirty="0">
                <a:hlinkClick r:id="rId4"/>
              </a:rPr>
              <a:t>Source</a:t>
            </a:r>
            <a:endParaRPr lang="en-US" dirty="0"/>
          </a:p>
        </p:txBody>
      </p:sp>
    </p:spTree>
    <p:extLst>
      <p:ext uri="{BB962C8B-B14F-4D97-AF65-F5344CB8AC3E}">
        <p14:creationId xmlns:p14="http://schemas.microsoft.com/office/powerpoint/2010/main" val="7112540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D8093-EA82-CB9C-6DDD-EBA6D150E1FC}"/>
              </a:ext>
            </a:extLst>
          </p:cNvPr>
          <p:cNvSpPr>
            <a:spLocks noGrp="1"/>
          </p:cNvSpPr>
          <p:nvPr>
            <p:ph type="title"/>
          </p:nvPr>
        </p:nvSpPr>
        <p:spPr>
          <a:xfrm>
            <a:off x="1019024" y="736488"/>
            <a:ext cx="6122939" cy="778208"/>
          </a:xfrm>
        </p:spPr>
        <p:txBody>
          <a:bodyPr/>
          <a:lstStyle/>
          <a:p>
            <a:r>
              <a:rPr lang="en-US" dirty="0">
                <a:latin typeface="Lexend Deca Light" pitchFamily="2" charset="77"/>
              </a:rPr>
              <a:t>Engineering Design Process</a:t>
            </a:r>
            <a:endParaRPr lang="en-CA" dirty="0">
              <a:latin typeface="Lexend Deca Light" pitchFamily="2" charset="77"/>
            </a:endParaRPr>
          </a:p>
        </p:txBody>
      </p:sp>
      <p:pic>
        <p:nvPicPr>
          <p:cNvPr id="37" name="Content Placeholder 36" descr="Diagram&#10;&#10;Description automatically generated with low confidence">
            <a:extLst>
              <a:ext uri="{FF2B5EF4-FFF2-40B4-BE49-F238E27FC236}">
                <a16:creationId xmlns:a16="http://schemas.microsoft.com/office/drawing/2014/main" id="{D04B708F-7247-96F2-428D-F92DC2199EF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83043" y="953049"/>
            <a:ext cx="7377914" cy="5168463"/>
          </a:xfrm>
        </p:spPr>
      </p:pic>
    </p:spTree>
    <p:extLst>
      <p:ext uri="{BB962C8B-B14F-4D97-AF65-F5344CB8AC3E}">
        <p14:creationId xmlns:p14="http://schemas.microsoft.com/office/powerpoint/2010/main" val="7330439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E51BA5-426B-BB6E-1D6A-056A085F25CC}"/>
              </a:ext>
            </a:extLst>
          </p:cNvPr>
          <p:cNvSpPr>
            <a:spLocks noGrp="1"/>
          </p:cNvSpPr>
          <p:nvPr>
            <p:ph type="title"/>
          </p:nvPr>
        </p:nvSpPr>
        <p:spPr>
          <a:xfrm>
            <a:off x="980388" y="756933"/>
            <a:ext cx="5938887" cy="778208"/>
          </a:xfrm>
        </p:spPr>
        <p:txBody>
          <a:bodyPr>
            <a:normAutofit fontScale="90000"/>
          </a:bodyPr>
          <a:lstStyle/>
          <a:p>
            <a:r>
              <a:rPr lang="en-US" dirty="0">
                <a:latin typeface="Lexend Deca Medium" pitchFamily="2" charset="77"/>
              </a:rPr>
              <a:t>ACTION: Design an Innovative Farming Machine</a:t>
            </a:r>
          </a:p>
        </p:txBody>
      </p:sp>
      <p:sp>
        <p:nvSpPr>
          <p:cNvPr id="3" name="Content Placeholder 2">
            <a:extLst>
              <a:ext uri="{FF2B5EF4-FFF2-40B4-BE49-F238E27FC236}">
                <a16:creationId xmlns:a16="http://schemas.microsoft.com/office/drawing/2014/main" id="{14764317-BD3F-C4B8-F3F8-A95CBD0C1B0E}"/>
              </a:ext>
            </a:extLst>
          </p:cNvPr>
          <p:cNvSpPr>
            <a:spLocks noGrp="1"/>
          </p:cNvSpPr>
          <p:nvPr>
            <p:ph idx="1"/>
          </p:nvPr>
        </p:nvSpPr>
        <p:spPr>
          <a:xfrm>
            <a:off x="980388" y="1649895"/>
            <a:ext cx="7418895" cy="1619757"/>
          </a:xfrm>
        </p:spPr>
        <p:txBody>
          <a:bodyPr>
            <a:normAutofit/>
          </a:bodyPr>
          <a:lstStyle/>
          <a:p>
            <a:pPr marL="0" indent="0">
              <a:lnSpc>
                <a:spcPct val="150000"/>
              </a:lnSpc>
              <a:buNone/>
            </a:pPr>
            <a:r>
              <a:rPr lang="en-US" sz="2000" dirty="0">
                <a:latin typeface="Lexend Deca Light" pitchFamily="2" charset="77"/>
              </a:rPr>
              <a:t>You are going to work in your business groups and apply your STEM skills to engineer innovative farming equipment.</a:t>
            </a:r>
          </a:p>
          <a:p>
            <a:pPr marL="0" indent="0">
              <a:lnSpc>
                <a:spcPct val="150000"/>
              </a:lnSpc>
              <a:buNone/>
            </a:pPr>
            <a:r>
              <a:rPr lang="en-US" sz="2000" dirty="0">
                <a:solidFill>
                  <a:srgbClr val="FF6600"/>
                </a:solidFill>
                <a:latin typeface="Lexend Deca Light" pitchFamily="2" charset="77"/>
              </a:rPr>
              <a:t>How might this help your granola bar business in the future?  </a:t>
            </a:r>
          </a:p>
        </p:txBody>
      </p:sp>
      <p:pic>
        <p:nvPicPr>
          <p:cNvPr id="7" name="Picture 6" descr="A red tractor in a field&#10;&#10;Description automatically generated">
            <a:extLst>
              <a:ext uri="{FF2B5EF4-FFF2-40B4-BE49-F238E27FC236}">
                <a16:creationId xmlns:a16="http://schemas.microsoft.com/office/drawing/2014/main" id="{6B4808C3-A855-A27B-4B3A-DB98227287B8}"/>
              </a:ext>
            </a:extLst>
          </p:cNvPr>
          <p:cNvPicPr>
            <a:picLocks noChangeAspect="1"/>
          </p:cNvPicPr>
          <p:nvPr/>
        </p:nvPicPr>
        <p:blipFill rotWithShape="1">
          <a:blip r:embed="rId3">
            <a:extLst>
              <a:ext uri="{28A0092B-C50C-407E-A947-70E740481C1C}">
                <a14:useLocalDpi xmlns:a14="http://schemas.microsoft.com/office/drawing/2010/main" val="0"/>
              </a:ext>
            </a:extLst>
          </a:blip>
          <a:srcRect l="23332" t="1938" r="10786" b="1906"/>
          <a:stretch/>
        </p:blipFill>
        <p:spPr>
          <a:xfrm>
            <a:off x="4997089" y="3773510"/>
            <a:ext cx="3166523" cy="2212183"/>
          </a:xfrm>
          <a:prstGeom prst="round2DiagRect">
            <a:avLst>
              <a:gd name="adj1" fmla="val 36545"/>
              <a:gd name="adj2" fmla="val 0"/>
            </a:avLst>
          </a:prstGeom>
        </p:spPr>
      </p:pic>
      <p:pic>
        <p:nvPicPr>
          <p:cNvPr id="11" name="Picture 10" descr="A tractor on a field&#10;&#10;Description automatically generated">
            <a:extLst>
              <a:ext uri="{FF2B5EF4-FFF2-40B4-BE49-F238E27FC236}">
                <a16:creationId xmlns:a16="http://schemas.microsoft.com/office/drawing/2014/main" id="{2F73D0F6-7689-3EB7-D01C-70320F98C324}"/>
              </a:ext>
            </a:extLst>
          </p:cNvPr>
          <p:cNvPicPr>
            <a:picLocks noChangeAspect="1"/>
          </p:cNvPicPr>
          <p:nvPr/>
        </p:nvPicPr>
        <p:blipFill rotWithShape="1">
          <a:blip r:embed="rId4">
            <a:extLst>
              <a:ext uri="{28A0092B-C50C-407E-A947-70E740481C1C}">
                <a14:useLocalDpi xmlns:a14="http://schemas.microsoft.com/office/drawing/2010/main" val="0"/>
              </a:ext>
            </a:extLst>
          </a:blip>
          <a:srcRect l="5943" t="41210" r="11857" b="12242"/>
          <a:stretch/>
        </p:blipFill>
        <p:spPr>
          <a:xfrm>
            <a:off x="2069820" y="5083004"/>
            <a:ext cx="2791660" cy="888358"/>
          </a:xfrm>
          <a:prstGeom prst="rect">
            <a:avLst/>
          </a:prstGeom>
        </p:spPr>
      </p:pic>
      <p:pic>
        <p:nvPicPr>
          <p:cNvPr id="4" name="Picture 3" descr="A tractor in a field&#10;&#10;Description automatically generated">
            <a:extLst>
              <a:ext uri="{FF2B5EF4-FFF2-40B4-BE49-F238E27FC236}">
                <a16:creationId xmlns:a16="http://schemas.microsoft.com/office/drawing/2014/main" id="{D18B6343-1ECC-17E5-BE0F-7D0D9285F2C1}"/>
              </a:ext>
            </a:extLst>
          </p:cNvPr>
          <p:cNvPicPr>
            <a:picLocks noChangeAspect="1"/>
          </p:cNvPicPr>
          <p:nvPr/>
        </p:nvPicPr>
        <p:blipFill>
          <a:blip r:embed="rId5">
            <a:extLst>
              <a:ext uri="{28A0092B-C50C-407E-A947-70E740481C1C}">
                <a14:useLocalDpi xmlns:a14="http://schemas.microsoft.com/office/drawing/2010/main" val="0"/>
              </a:ext>
            </a:extLst>
          </a:blip>
          <a:srcRect b="14340"/>
          <a:stretch/>
        </p:blipFill>
        <p:spPr>
          <a:xfrm>
            <a:off x="1147069" y="3585155"/>
            <a:ext cx="2095352" cy="1283059"/>
          </a:xfrm>
          <a:prstGeom prst="rect">
            <a:avLst/>
          </a:prstGeom>
        </p:spPr>
      </p:pic>
    </p:spTree>
    <p:extLst>
      <p:ext uri="{BB962C8B-B14F-4D97-AF65-F5344CB8AC3E}">
        <p14:creationId xmlns:p14="http://schemas.microsoft.com/office/powerpoint/2010/main" val="229316101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4088</TotalTime>
  <Words>2004</Words>
  <Application>Microsoft Macintosh PowerPoint</Application>
  <PresentationFormat>On-screen Show (4:3)</PresentationFormat>
  <Paragraphs>184</Paragraphs>
  <Slides>21</Slides>
  <Notes>21</Notes>
  <HiddenSlides>0</HiddenSlides>
  <MMClips>2</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21</vt:i4>
      </vt:variant>
    </vt:vector>
  </HeadingPairs>
  <TitlesOfParts>
    <vt:vector size="33" baseType="lpstr">
      <vt:lpstr>Adlib</vt:lpstr>
      <vt:lpstr>Adobe Clean DC</vt:lpstr>
      <vt:lpstr>Arial</vt:lpstr>
      <vt:lpstr>Arial Rounded MT Bold</vt:lpstr>
      <vt:lpstr>Calibri</vt:lpstr>
      <vt:lpstr>Century Gothic</vt:lpstr>
      <vt:lpstr>Courier New</vt:lpstr>
      <vt:lpstr>Helvetica</vt:lpstr>
      <vt:lpstr>IIKLH K+ Arial MT</vt:lpstr>
      <vt:lpstr>Lexend Deca Light</vt:lpstr>
      <vt:lpstr>Lexend Deca Medium</vt:lpstr>
      <vt:lpstr>Office Theme</vt:lpstr>
      <vt:lpstr>PowerPoint Presentation</vt:lpstr>
      <vt:lpstr>A Note for Teachers</vt:lpstr>
      <vt:lpstr>Expectations</vt:lpstr>
      <vt:lpstr>PowerPoint Presentation</vt:lpstr>
      <vt:lpstr>Learning Goals</vt:lpstr>
      <vt:lpstr>Minds ON!</vt:lpstr>
      <vt:lpstr>Prototypes</vt:lpstr>
      <vt:lpstr>Engineering Design Process</vt:lpstr>
      <vt:lpstr>ACTION: Design an Innovative Farming Machine</vt:lpstr>
      <vt:lpstr>PowerPoint Presentation</vt:lpstr>
      <vt:lpstr>Research</vt:lpstr>
      <vt:lpstr>PowerPoint Presentation</vt:lpstr>
      <vt:lpstr>PowerPoint Presentation</vt:lpstr>
      <vt:lpstr>PowerPoint Presentation</vt:lpstr>
      <vt:lpstr>PowerPoint Presentation</vt:lpstr>
      <vt:lpstr>IMAGINE</vt:lpstr>
      <vt:lpstr>PLAN</vt:lpstr>
      <vt:lpstr>PowerPoint Presentation</vt:lpstr>
      <vt:lpstr>PowerPoint Presentation</vt:lpstr>
      <vt:lpstr>PowerPoint Presentation</vt:lpstr>
      <vt:lpstr>Check In – What’s Next?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Kim Ratz</dc:creator>
  <cp:lastModifiedBy>Nicole Koopstra</cp:lastModifiedBy>
  <cp:revision>166</cp:revision>
  <cp:lastPrinted>2023-03-10T20:55:06Z</cp:lastPrinted>
  <dcterms:created xsi:type="dcterms:W3CDTF">2022-06-20T17:57:32Z</dcterms:created>
  <dcterms:modified xsi:type="dcterms:W3CDTF">2024-10-03T18:36:00Z</dcterms:modified>
</cp:coreProperties>
</file>